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6" r:id="rId3"/>
    <p:sldMasterId id="2147483704" r:id="rId4"/>
  </p:sldMasterIdLst>
  <p:sldIdLst>
    <p:sldId id="262" r:id="rId5"/>
    <p:sldId id="269" r:id="rId6"/>
    <p:sldId id="354" r:id="rId7"/>
    <p:sldId id="374" r:id="rId8"/>
    <p:sldId id="356" r:id="rId9"/>
    <p:sldId id="357" r:id="rId10"/>
    <p:sldId id="375" r:id="rId11"/>
    <p:sldId id="361" r:id="rId12"/>
    <p:sldId id="362" r:id="rId13"/>
    <p:sldId id="363" r:id="rId14"/>
    <p:sldId id="373" r:id="rId15"/>
    <p:sldId id="377" r:id="rId16"/>
    <p:sldId id="366" r:id="rId17"/>
    <p:sldId id="367" r:id="rId18"/>
    <p:sldId id="371" r:id="rId19"/>
    <p:sldId id="372" r:id="rId20"/>
    <p:sldId id="274" r:id="rId21"/>
    <p:sldId id="275" r:id="rId22"/>
    <p:sldId id="276" r:id="rId23"/>
    <p:sldId id="277" r:id="rId24"/>
    <p:sldId id="327" r:id="rId25"/>
    <p:sldId id="328" r:id="rId26"/>
    <p:sldId id="329" r:id="rId27"/>
    <p:sldId id="331" r:id="rId28"/>
    <p:sldId id="334" r:id="rId29"/>
    <p:sldId id="338" r:id="rId30"/>
    <p:sldId id="286" r:id="rId31"/>
    <p:sldId id="287" r:id="rId32"/>
    <p:sldId id="288" r:id="rId33"/>
    <p:sldId id="321" r:id="rId34"/>
    <p:sldId id="322" r:id="rId35"/>
    <p:sldId id="323" r:id="rId36"/>
    <p:sldId id="325" r:id="rId37"/>
    <p:sldId id="324" r:id="rId38"/>
    <p:sldId id="326" r:id="rId39"/>
    <p:sldId id="267" r:id="rId40"/>
    <p:sldId id="339" r:id="rId41"/>
    <p:sldId id="340" r:id="rId42"/>
    <p:sldId id="289" r:id="rId43"/>
    <p:sldId id="343" r:id="rId44"/>
    <p:sldId id="346" r:id="rId45"/>
    <p:sldId id="347" r:id="rId46"/>
    <p:sldId id="257" r:id="rId47"/>
    <p:sldId id="378" r:id="rId48"/>
    <p:sldId id="353" r:id="rId49"/>
    <p:sldId id="261" r:id="rId5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78" d="100"/>
          <a:sy n="78" d="100"/>
        </p:scale>
        <p:origin x="-198" y="-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58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775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749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86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4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993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935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252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74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02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332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712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871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238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5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652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687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9514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349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556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41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018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340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10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4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97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3129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980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85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176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902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130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46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467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6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633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8340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9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04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11762456" cy="6858000"/>
            <a:chOff x="0" y="0"/>
            <a:chExt cx="11762456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326082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Safe Bus</a:t>
              </a:r>
              <a:endParaRPr lang="ja-JP" altLang="en-US" sz="6000" b="1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136240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Can</a:t>
              </a:r>
              <a:r>
                <a:rPr lang="ko-KR" altLang="en-US" sz="4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통신을 활용한 통합 안전 관제 시스템</a:t>
              </a:r>
              <a:endParaRPr lang="en-US" altLang="ko-KR" sz="4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  <a:p>
              <a:endParaRPr lang="en-US" altLang="ko-KR" sz="4000" smtClean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755649" y="2492801"/>
            <a:ext cx="55488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RFID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이용한 출석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버스 탑승 유무 확인 </a:t>
            </a:r>
            <a:r>
              <a:rPr lang="en-US" altLang="ja-JP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endParaRPr lang="en-US" altLang="ja-JP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차량 내 온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습도를 파악 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최적의 기온 조절 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학부모와 교사 간에 간편한 메시지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공지 시스템 제공 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ja-JP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ko-KR" dirty="0">
              <a:solidFill>
                <a:prstClr val="black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7813" r="28438" b="7813"/>
          <a:stretch/>
        </p:blipFill>
        <p:spPr>
          <a:xfrm>
            <a:off x="6526584" y="0"/>
            <a:ext cx="584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55650" y="812800"/>
            <a:ext cx="5397500" cy="139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16000" y="1095801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#</a:t>
            </a:r>
            <a:r>
              <a:rPr lang="ko-KR" altLang="en-US" sz="48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차별화 전략</a:t>
            </a:r>
            <a:r>
              <a:rPr lang="en-US" altLang="ja-JP" sz="48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endParaRPr lang="ja-JP" altLang="en-US" sz="48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9715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kumimoji="1" lang="en-US" altLang="ja-JP" sz="6000" b="1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24080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Ebrima" panose="02000000000000000000" pitchFamily="2" charset="0"/>
                </a:rPr>
                <a:t>개발 결과</a:t>
              </a:r>
              <a:endParaRPr kumimoji="1" lang="ja-JP" altLang="en-US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6819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BA01"/>
            </a:gs>
            <a:gs pos="28000">
              <a:srgbClr val="FDC415"/>
            </a:gs>
            <a:gs pos="54000">
              <a:srgbClr val="FECA25"/>
            </a:gs>
            <a:gs pos="73000">
              <a:srgbClr val="FEC80A"/>
            </a:gs>
            <a:gs pos="100000">
              <a:srgbClr val="FFD7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テキスト ボックス 3"/>
          <p:cNvSpPr txBox="1"/>
          <p:nvPr/>
        </p:nvSpPr>
        <p:spPr>
          <a:xfrm>
            <a:off x="456499" y="81276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주요 서비스 및 기능</a:t>
            </a:r>
            <a:endParaRPr lang="ja-JP" altLang="en-US" sz="28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3" name="グループ化 8"/>
          <p:cNvGrpSpPr/>
          <p:nvPr/>
        </p:nvGrpSpPr>
        <p:grpSpPr>
          <a:xfrm>
            <a:off x="144801" y="151979"/>
            <a:ext cx="285749" cy="441944"/>
            <a:chOff x="190501" y="204687"/>
            <a:chExt cx="571498" cy="646331"/>
          </a:xfrm>
        </p:grpSpPr>
        <p:sp>
          <p:nvSpPr>
            <p:cNvPr id="24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8096"/>
            <a:ext cx="12192000" cy="6089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62869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BA01"/>
            </a:gs>
            <a:gs pos="28000">
              <a:srgbClr val="FDC415"/>
            </a:gs>
            <a:gs pos="54000">
              <a:srgbClr val="FECA25"/>
            </a:gs>
            <a:gs pos="73000">
              <a:srgbClr val="FEC80A"/>
            </a:gs>
            <a:gs pos="100000">
              <a:srgbClr val="FFD7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56499" y="81276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서버 구성 및 상세동작</a:t>
            </a:r>
            <a:endParaRPr lang="ja-JP" altLang="en-US" sz="28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35360" y="779206"/>
            <a:ext cx="3648405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335360" y="1355270"/>
            <a:ext cx="36484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335360" y="2784914"/>
            <a:ext cx="3648405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324542" y="3288970"/>
            <a:ext cx="36484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35360" y="4725144"/>
            <a:ext cx="3648405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35360" y="5301208"/>
            <a:ext cx="36484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4736435" y="2348880"/>
            <a:ext cx="4335896" cy="22322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4736435" y="2924944"/>
            <a:ext cx="4335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9552384" y="1520788"/>
            <a:ext cx="2496277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552384" y="2024844"/>
            <a:ext cx="2496277" cy="32763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662200" y="4843115"/>
            <a:ext cx="192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   자동차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80252" y="2852276"/>
            <a:ext cx="192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    관리자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33232" y="883824"/>
            <a:ext cx="192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       사용자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76054" y="2485269"/>
            <a:ext cx="192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    </a:t>
            </a:r>
            <a:r>
              <a:rPr lang="ko-KR" altLang="en-US" dirty="0" smtClean="0">
                <a:solidFill>
                  <a:prstClr val="black"/>
                </a:solidFill>
              </a:rPr>
              <a:t>서버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19403" y="1507095"/>
            <a:ext cx="1152128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418115" y="1504458"/>
            <a:ext cx="1152128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08585" y="3450988"/>
            <a:ext cx="2880320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35359" y="5589241"/>
            <a:ext cx="1520216" cy="417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234071" y="5591627"/>
            <a:ext cx="1520216" cy="417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943872" y="3104964"/>
            <a:ext cx="864096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999990" y="3111404"/>
            <a:ext cx="808383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963612" y="3111404"/>
            <a:ext cx="806219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973030" y="3111404"/>
            <a:ext cx="806219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464223" y="3880132"/>
            <a:ext cx="2880320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15413" y="1643302"/>
            <a:ext cx="96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  Web browser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514125" y="1690019"/>
            <a:ext cx="96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 Android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10542" y="3633912"/>
            <a:ext cx="238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         Web browser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96955" y="5617242"/>
            <a:ext cx="960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   Latte</a:t>
            </a:r>
          </a:p>
          <a:p>
            <a:r>
              <a:rPr lang="en-US" altLang="ko-KR" sz="1000" dirty="0" smtClean="0">
                <a:solidFill>
                  <a:prstClr val="black"/>
                </a:solidFill>
              </a:rPr>
              <a:t>  Panda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610136" y="5667597"/>
            <a:ext cx="96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Tablet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906279" y="3320167"/>
            <a:ext cx="96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My </a:t>
            </a:r>
            <a:r>
              <a:rPr lang="en-US" altLang="ko-KR" sz="1000" dirty="0" err="1" smtClean="0">
                <a:solidFill>
                  <a:prstClr val="black"/>
                </a:solidFill>
              </a:rPr>
              <a:t>Batis</a:t>
            </a:r>
            <a:endParaRPr lang="en-US" altLang="ko-KR" sz="1000" dirty="0" smtClean="0"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922638" y="3140439"/>
            <a:ext cx="9601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 Apache</a:t>
            </a:r>
          </a:p>
          <a:p>
            <a:r>
              <a:rPr lang="en-US" altLang="ko-KR" sz="1000" dirty="0" smtClean="0">
                <a:solidFill>
                  <a:prstClr val="black"/>
                </a:solidFill>
              </a:rPr>
              <a:t> Tomcat</a:t>
            </a:r>
          </a:p>
          <a:p>
            <a:r>
              <a:rPr lang="en-US" altLang="ko-KR" sz="1000" dirty="0" smtClean="0">
                <a:solidFill>
                  <a:prstClr val="black"/>
                </a:solidFill>
              </a:rPr>
              <a:t> 9.0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56107" y="3320167"/>
            <a:ext cx="96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 JVM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894419" y="3217383"/>
            <a:ext cx="960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    OS</a:t>
            </a:r>
          </a:p>
          <a:p>
            <a:r>
              <a:rPr lang="en-US" altLang="ko-KR" sz="1000" dirty="0" smtClean="0">
                <a:solidFill>
                  <a:prstClr val="black"/>
                </a:solidFill>
              </a:rPr>
              <a:t>window7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775107" y="4063056"/>
            <a:ext cx="256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  Spring Frame Work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744405" y="1603836"/>
            <a:ext cx="2112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데이터베이스</a:t>
            </a:r>
            <a:r>
              <a:rPr lang="en-US" altLang="ko-KR" sz="1400" dirty="0" smtClean="0">
                <a:solidFill>
                  <a:prstClr val="black"/>
                </a:solidFill>
              </a:rPr>
              <a:t>(DB)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893061"/>
              </p:ext>
            </p:extLst>
          </p:nvPr>
        </p:nvGraphicFramePr>
        <p:xfrm>
          <a:off x="10064667" y="2134133"/>
          <a:ext cx="1471712" cy="2794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12"/>
              </a:tblGrid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</a:t>
                      </a:r>
                      <a:r>
                        <a:rPr lang="en-US" altLang="ko-KR" sz="1200" baseline="0" dirty="0" smtClean="0"/>
                        <a:t>Oracle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     </a:t>
                      </a:r>
                      <a:r>
                        <a:rPr lang="ko-KR" altLang="en-US" sz="1000" dirty="0" smtClean="0"/>
                        <a:t>사용자</a:t>
                      </a:r>
                      <a:endParaRPr lang="ko-KR" altLang="en-US" sz="1000" dirty="0"/>
                    </a:p>
                  </a:txBody>
                  <a:tcPr marL="121920" marR="121920"/>
                </a:tc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sz="1100" dirty="0" smtClean="0"/>
                        <a:t>관리자</a:t>
                      </a:r>
                      <a:endParaRPr lang="ko-KR" altLang="en-US" sz="1100" dirty="0"/>
                    </a:p>
                  </a:txBody>
                  <a:tcPr marL="121920" marR="121920"/>
                </a:tc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차량 상세정보</a:t>
                      </a:r>
                      <a:endParaRPr lang="ko-KR" altLang="en-US" sz="1100" dirty="0"/>
                    </a:p>
                  </a:txBody>
                  <a:tcPr marL="121920" marR="121920"/>
                </a:tc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    운전자</a:t>
                      </a:r>
                      <a:endParaRPr lang="ko-KR" altLang="en-US" sz="1100" dirty="0"/>
                    </a:p>
                  </a:txBody>
                  <a:tcPr marL="121920" marR="121920"/>
                </a:tc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sz="1100" dirty="0" smtClean="0"/>
                        <a:t>교사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sz="1100" dirty="0" smtClean="0"/>
                        <a:t>학부모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</a:t>
                      </a:r>
                      <a:r>
                        <a:rPr lang="ko-KR" altLang="en-US" sz="1100" dirty="0" smtClean="0"/>
                        <a:t>노선정보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</a:tbl>
          </a:graphicData>
        </a:graphic>
      </p:graphicFrame>
      <p:pic>
        <p:nvPicPr>
          <p:cNvPr id="102" name="Picture 2" descr="C:\Users\student\Desktop\자동차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77" y="4787493"/>
            <a:ext cx="781916" cy="4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3" descr="C:\Users\student\Desktop\서버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193" y="2392816"/>
            <a:ext cx="859553" cy="50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C:\Users\student\Desktop\관리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5" y="2831239"/>
            <a:ext cx="544955" cy="44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5" descr="C:\Users\student\Desktop\사용자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13" y="798142"/>
            <a:ext cx="544955" cy="5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직선 화살표 연결선 105"/>
          <p:cNvCxnSpPr/>
          <p:nvPr/>
        </p:nvCxnSpPr>
        <p:spPr>
          <a:xfrm>
            <a:off x="4175787" y="1484784"/>
            <a:ext cx="1192181" cy="648072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V="1">
            <a:off x="4175787" y="4843116"/>
            <a:ext cx="960107" cy="824481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>
            <a:off x="3994584" y="3443276"/>
            <a:ext cx="661257" cy="0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>
            <a:off x="9083149" y="3465003"/>
            <a:ext cx="469236" cy="0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グループ化 8"/>
          <p:cNvGrpSpPr/>
          <p:nvPr/>
        </p:nvGrpSpPr>
        <p:grpSpPr>
          <a:xfrm>
            <a:off x="144801" y="151979"/>
            <a:ext cx="285749" cy="441944"/>
            <a:chOff x="190501" y="204687"/>
            <a:chExt cx="571498" cy="646331"/>
          </a:xfrm>
        </p:grpSpPr>
        <p:sp>
          <p:nvSpPr>
            <p:cNvPr id="111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304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BA01"/>
            </a:gs>
            <a:gs pos="28000">
              <a:srgbClr val="FDC415"/>
            </a:gs>
            <a:gs pos="54000">
              <a:srgbClr val="FECA25"/>
            </a:gs>
            <a:gs pos="73000">
              <a:srgbClr val="FEC80A"/>
            </a:gs>
            <a:gs pos="100000">
              <a:srgbClr val="FFD7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56499" y="81276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서버 구성 및 상세동작</a:t>
            </a:r>
            <a:endParaRPr lang="ja-JP" altLang="en-US" sz="28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0" name="グループ化 8"/>
          <p:cNvGrpSpPr/>
          <p:nvPr/>
        </p:nvGrpSpPr>
        <p:grpSpPr>
          <a:xfrm>
            <a:off x="144801" y="151979"/>
            <a:ext cx="285749" cy="441944"/>
            <a:chOff x="190501" y="204687"/>
            <a:chExt cx="571498" cy="646331"/>
          </a:xfrm>
        </p:grpSpPr>
        <p:sp>
          <p:nvSpPr>
            <p:cNvPr id="111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0" name="Picture 2" descr="C:\Users\student\Desktop\캡처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92" y="1303588"/>
            <a:ext cx="855997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9980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08355" y="2767280"/>
            <a:ext cx="45752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기대 효과</a:t>
            </a:r>
            <a:endParaRPr lang="ja-JP" altLang="en-US" sz="80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48134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38837" y="189747"/>
            <a:ext cx="3477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latin typeface="Century Gothic" panose="020B0502020202020204" pitchFamily="34" charset="0"/>
              </a:rPr>
              <a:t>기대 효과</a:t>
            </a:r>
            <a:endParaRPr lang="ja-JP" altLang="en-US" sz="6000" b="1" dirty="0">
              <a:latin typeface="Century Gothic" panose="020B0502020202020204" pitchFamily="34" charset="0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41948" y="20181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/>
              <a:t>사고예방 </a:t>
            </a:r>
            <a:r>
              <a:rPr lang="en-US" altLang="ko-KR" sz="3200" dirty="0" smtClean="0"/>
              <a:t>-&gt; </a:t>
            </a:r>
            <a:r>
              <a:rPr lang="ko-KR" altLang="en-US" sz="3200" dirty="0" smtClean="0"/>
              <a:t>사용자의 신뢰도 향상</a:t>
            </a:r>
            <a:endParaRPr lang="en-US" altLang="ko-KR" sz="3200" dirty="0" smtClean="0"/>
          </a:p>
          <a:p>
            <a:endParaRPr lang="en-US" altLang="ko-KR" sz="3200" dirty="0" smtClean="0"/>
          </a:p>
          <a:p>
            <a:r>
              <a:rPr lang="ko-KR" altLang="en-US" sz="3200" dirty="0" smtClean="0"/>
              <a:t>기능 추가 </a:t>
            </a:r>
            <a:r>
              <a:rPr lang="en-US" altLang="ko-KR" sz="3200" dirty="0" smtClean="0"/>
              <a:t>-&gt; </a:t>
            </a:r>
            <a:r>
              <a:rPr lang="ko-KR" altLang="en-US" sz="3200" dirty="0" smtClean="0"/>
              <a:t>시장경쟁 우위</a:t>
            </a:r>
            <a:endParaRPr lang="en-US" altLang="ko-KR" sz="3200" dirty="0" smtClean="0"/>
          </a:p>
          <a:p>
            <a:endParaRPr lang="en-US" altLang="ko-KR" sz="3200" dirty="0" smtClean="0"/>
          </a:p>
          <a:p>
            <a:r>
              <a:rPr lang="ko-KR" altLang="en-US" sz="3200" dirty="0" smtClean="0"/>
              <a:t>출결관리 편의성 증대 </a:t>
            </a:r>
            <a:r>
              <a:rPr lang="en-US" altLang="ko-KR" sz="3200" dirty="0" smtClean="0"/>
              <a:t>-&gt; </a:t>
            </a:r>
            <a:r>
              <a:rPr lang="ko-KR" altLang="en-US" sz="3200" dirty="0" smtClean="0"/>
              <a:t>신뢰도 향상</a:t>
            </a:r>
            <a:endParaRPr lang="en-US" altLang="ko-KR" sz="3200" dirty="0" smtClean="0"/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6654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61850" y="2387825"/>
            <a:ext cx="12682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600" b="1" smtClean="0">
                <a:solidFill>
                  <a:schemeClr val="bg1"/>
                </a:solidFill>
                <a:latin typeface="Century Gothic" panose="020B0502020202020204" pitchFamily="34" charset="0"/>
              </a:rPr>
              <a:t>DB</a:t>
            </a:r>
            <a:endParaRPr kumimoji="1" lang="ja-JP" altLang="en-US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1564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\\70.12.115.80\fileserver\소현우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754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75404" y="1"/>
            <a:ext cx="5316596" cy="6858000"/>
            <a:chOff x="6875404" y="1"/>
            <a:chExt cx="5316596" cy="6858000"/>
          </a:xfrm>
        </p:grpSpPr>
        <p:sp>
          <p:nvSpPr>
            <p:cNvPr id="3" name="正方形/長方形 9"/>
            <p:cNvSpPr/>
            <p:nvPr/>
          </p:nvSpPr>
          <p:spPr>
            <a:xfrm>
              <a:off x="6875404" y="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11"/>
            <p:cNvSpPr txBox="1"/>
            <p:nvPr/>
          </p:nvSpPr>
          <p:spPr>
            <a:xfrm>
              <a:off x="7345662" y="766453"/>
              <a:ext cx="3457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800" b="1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Table(ERD)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5" name="テキスト ボックス 13"/>
            <p:cNvSpPr txBox="1"/>
            <p:nvPr/>
          </p:nvSpPr>
          <p:spPr>
            <a:xfrm>
              <a:off x="7345662" y="2157243"/>
              <a:ext cx="401239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>
                  <a:solidFill>
                    <a:schemeClr val="bg1"/>
                  </a:solidFill>
                </a:rPr>
                <a:t> </a:t>
              </a:r>
              <a:r>
                <a:rPr lang="en-US" altLang="ko-KR" smtClean="0">
                  <a:solidFill>
                    <a:schemeClr val="bg1"/>
                  </a:solidFill>
                </a:rPr>
                <a:t>Table</a:t>
              </a:r>
            </a:p>
            <a:p>
              <a:pPr algn="just"/>
              <a:endParaRPr lang="en-US" altLang="ko-KR">
                <a:solidFill>
                  <a:schemeClr val="bg1"/>
                </a:solidFill>
              </a:endParaRPr>
            </a:p>
            <a:p>
              <a:pPr algn="just"/>
              <a:r>
                <a:rPr lang="en-US" altLang="ko-KR">
                  <a:solidFill>
                    <a:schemeClr val="bg1"/>
                  </a:solidFill>
                </a:rPr>
                <a:t>  – USERINFO : </a:t>
              </a:r>
              <a:r>
                <a:rPr lang="ko-KR" altLang="en-US">
                  <a:solidFill>
                    <a:schemeClr val="bg1"/>
                  </a:solidFill>
                </a:rPr>
                <a:t>유저의 </a:t>
              </a:r>
              <a:r>
                <a:rPr lang="en-US" altLang="ko-KR">
                  <a:solidFill>
                    <a:schemeClr val="bg1"/>
                  </a:solidFill>
                </a:rPr>
                <a:t>ID, PW, </a:t>
              </a:r>
              <a:r>
                <a:rPr lang="ko-KR" altLang="en-US">
                  <a:solidFill>
                    <a:schemeClr val="bg1"/>
                  </a:solidFill>
                </a:rPr>
                <a:t>종류  </a:t>
              </a:r>
            </a:p>
            <a:p>
              <a:pPr algn="just"/>
              <a:r>
                <a:rPr lang="ko-KR" altLang="en-US">
                  <a:solidFill>
                    <a:schemeClr val="bg1"/>
                  </a:solidFill>
                </a:rPr>
                <a:t>  </a:t>
              </a:r>
              <a:r>
                <a:rPr lang="en-US" altLang="ko-KR">
                  <a:solidFill>
                    <a:schemeClr val="bg1"/>
                  </a:solidFill>
                </a:rPr>
                <a:t>– PARENTS : </a:t>
              </a:r>
              <a:r>
                <a:rPr lang="ko-KR" altLang="en-US">
                  <a:solidFill>
                    <a:schemeClr val="bg1"/>
                  </a:solidFill>
                </a:rPr>
                <a:t>부모님과 아이의 정보 </a:t>
              </a:r>
            </a:p>
            <a:p>
              <a:pPr algn="just"/>
              <a:r>
                <a:rPr lang="ko-KR" altLang="en-US">
                  <a:solidFill>
                    <a:schemeClr val="bg1"/>
                  </a:solidFill>
                </a:rPr>
                <a:t>  </a:t>
              </a:r>
              <a:r>
                <a:rPr lang="en-US" altLang="ko-KR">
                  <a:solidFill>
                    <a:schemeClr val="bg1"/>
                  </a:solidFill>
                </a:rPr>
                <a:t>– ROUTE : </a:t>
              </a:r>
              <a:r>
                <a:rPr lang="ko-KR" altLang="en-US">
                  <a:solidFill>
                    <a:schemeClr val="bg1"/>
                  </a:solidFill>
                </a:rPr>
                <a:t>버스 노선 정보 </a:t>
              </a:r>
            </a:p>
            <a:p>
              <a:pPr algn="just"/>
              <a:r>
                <a:rPr lang="ko-KR" altLang="en-US">
                  <a:solidFill>
                    <a:schemeClr val="bg1"/>
                  </a:solidFill>
                </a:rPr>
                <a:t>  </a:t>
              </a:r>
              <a:r>
                <a:rPr lang="en-US" altLang="ko-KR">
                  <a:solidFill>
                    <a:schemeClr val="bg1"/>
                  </a:solidFill>
                </a:rPr>
                <a:t>– DRIVER : </a:t>
              </a:r>
              <a:r>
                <a:rPr lang="ko-KR" altLang="en-US">
                  <a:solidFill>
                    <a:schemeClr val="bg1"/>
                  </a:solidFill>
                </a:rPr>
                <a:t>버스기사 정보</a:t>
              </a:r>
            </a:p>
            <a:p>
              <a:pPr algn="just"/>
              <a:r>
                <a:rPr lang="ko-KR" altLang="en-US">
                  <a:solidFill>
                    <a:schemeClr val="bg1"/>
                  </a:solidFill>
                </a:rPr>
                <a:t>  </a:t>
              </a:r>
              <a:r>
                <a:rPr lang="en-US" altLang="ko-KR">
                  <a:solidFill>
                    <a:schemeClr val="bg1"/>
                  </a:solidFill>
                </a:rPr>
                <a:t>– TEACHER : </a:t>
              </a:r>
              <a:r>
                <a:rPr lang="ko-KR" altLang="en-US">
                  <a:solidFill>
                    <a:schemeClr val="bg1"/>
                  </a:solidFill>
                </a:rPr>
                <a:t>교사 정보</a:t>
              </a:r>
            </a:p>
            <a:p>
              <a:pPr algn="just"/>
              <a:r>
                <a:rPr lang="ko-KR" altLang="en-US">
                  <a:solidFill>
                    <a:schemeClr val="bg1"/>
                  </a:solidFill>
                </a:rPr>
                <a:t>  </a:t>
              </a:r>
              <a:r>
                <a:rPr lang="en-US" altLang="ko-KR">
                  <a:solidFill>
                    <a:schemeClr val="bg1"/>
                  </a:solidFill>
                </a:rPr>
                <a:t>– CAR : </a:t>
              </a:r>
              <a:r>
                <a:rPr lang="ko-KR" altLang="en-US">
                  <a:solidFill>
                    <a:schemeClr val="bg1"/>
                  </a:solidFill>
                </a:rPr>
                <a:t>차량 정보</a:t>
              </a:r>
            </a:p>
            <a:p>
              <a:pPr algn="just"/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20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215788" y="2387825"/>
            <a:ext cx="1760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600" b="1" smtClean="0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kumimoji="1" lang="ja-JP" altLang="en-US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133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61902" y="204687"/>
            <a:ext cx="2340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Safe Bus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476250" y="2489276"/>
            <a:ext cx="5321036" cy="2987249"/>
            <a:chOff x="6451505" y="2362276"/>
            <a:chExt cx="5321036" cy="2987249"/>
          </a:xfrm>
        </p:grpSpPr>
        <p:sp>
          <p:nvSpPr>
            <p:cNvPr id="10" name="フリーフォーム 9"/>
            <p:cNvSpPr/>
            <p:nvPr/>
          </p:nvSpPr>
          <p:spPr>
            <a:xfrm>
              <a:off x="8948658" y="3140206"/>
              <a:ext cx="163365" cy="71569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63365" y="0"/>
                  </a:moveTo>
                  <a:lnTo>
                    <a:pt x="163365" y="715695"/>
                  </a:lnTo>
                  <a:lnTo>
                    <a:pt x="0" y="715695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フリーフォーム 10"/>
            <p:cNvSpPr/>
            <p:nvPr/>
          </p:nvSpPr>
          <p:spPr>
            <a:xfrm>
              <a:off x="9112023" y="3140206"/>
              <a:ext cx="1882589" cy="143139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68024"/>
                  </a:lnTo>
                  <a:lnTo>
                    <a:pt x="1882589" y="1268024"/>
                  </a:lnTo>
                  <a:lnTo>
                    <a:pt x="1882589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フリーフォーム 11"/>
            <p:cNvSpPr/>
            <p:nvPr/>
          </p:nvSpPr>
          <p:spPr>
            <a:xfrm>
              <a:off x="9066304" y="3140206"/>
              <a:ext cx="91440" cy="143139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フリーフォーム 15"/>
            <p:cNvSpPr/>
            <p:nvPr/>
          </p:nvSpPr>
          <p:spPr>
            <a:xfrm>
              <a:off x="7229434" y="3140206"/>
              <a:ext cx="1882589" cy="143139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82589" y="0"/>
                  </a:moveTo>
                  <a:lnTo>
                    <a:pt x="1882589" y="1268024"/>
                  </a:lnTo>
                  <a:lnTo>
                    <a:pt x="0" y="1268024"/>
                  </a:lnTo>
                  <a:lnTo>
                    <a:pt x="0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フリーフォーム 16"/>
            <p:cNvSpPr/>
            <p:nvPr/>
          </p:nvSpPr>
          <p:spPr>
            <a:xfrm>
              <a:off x="8334094" y="236227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33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18" name="フリーフォーム 17"/>
            <p:cNvSpPr/>
            <p:nvPr/>
          </p:nvSpPr>
          <p:spPr>
            <a:xfrm>
              <a:off x="6451505" y="457159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19" name="フリーフォーム 18"/>
            <p:cNvSpPr/>
            <p:nvPr/>
          </p:nvSpPr>
          <p:spPr>
            <a:xfrm>
              <a:off x="8334094" y="457159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20" name="フリーフォーム 19"/>
            <p:cNvSpPr/>
            <p:nvPr/>
          </p:nvSpPr>
          <p:spPr>
            <a:xfrm>
              <a:off x="10216683" y="457159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21" name="フリーフォーム 20"/>
            <p:cNvSpPr/>
            <p:nvPr/>
          </p:nvSpPr>
          <p:spPr>
            <a:xfrm>
              <a:off x="7392799" y="346693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</p:grp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44183" y="2717958"/>
            <a:ext cx="154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조장 서혁진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513287" y="3795885"/>
            <a:ext cx="159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발표 이수연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281" y="4902894"/>
            <a:ext cx="13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이도</a:t>
            </a:r>
            <a:r>
              <a:rPr lang="ko-KR" altLang="en-US" b="1" dirty="0"/>
              <a:t>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4858" y="4902818"/>
            <a:ext cx="118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남찬</a:t>
            </a:r>
            <a:r>
              <a:rPr lang="ko-KR" altLang="en-US" b="1" dirty="0"/>
              <a:t>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65894" y="4902818"/>
            <a:ext cx="13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은승찬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51" y="1359996"/>
            <a:ext cx="5097589" cy="45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フリーフォーム 19"/>
          <p:cNvSpPr/>
          <p:nvPr/>
        </p:nvSpPr>
        <p:spPr>
          <a:xfrm>
            <a:off x="3324677" y="3593936"/>
            <a:ext cx="1555858" cy="777929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30" name="TextBox 29"/>
          <p:cNvSpPr txBox="1"/>
          <p:nvPr/>
        </p:nvSpPr>
        <p:spPr>
          <a:xfrm>
            <a:off x="3666045" y="3827999"/>
            <a:ext cx="13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이승희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\70.12.115.80\fileserver\소현우\Screenshot_20191017-091858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" y="-7828"/>
            <a:ext cx="2887062" cy="685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48" name="Picture 8" descr="\\70.12.115.80\fileserver\소현우\Screenshot_20191017-091851_Safebusfinalproj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28" y="-12192"/>
            <a:ext cx="2954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회원 가입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616014" y="1804416"/>
            <a:ext cx="3866621" cy="4197096"/>
          </a:xfrm>
        </p:spPr>
        <p:txBody>
          <a:bodyPr>
            <a:norm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회원가</a:t>
            </a:r>
            <a:r>
              <a:rPr lang="ko-KR" altLang="en-US" sz="1800" b="1" dirty="0">
                <a:solidFill>
                  <a:schemeClr val="bg1"/>
                </a:solidFill>
                <a:latin typeface="SimHei" pitchFamily="49" charset="-122"/>
                <a:ea typeface="+mj-ea"/>
              </a:rPr>
              <a:t>입</a:t>
            </a:r>
            <a:r>
              <a:rPr lang="ko-KR" altLang="en-US" sz="1800" b="1" dirty="0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 화면</a:t>
            </a:r>
            <a:endParaRPr lang="en-US" altLang="ko-KR" sz="1800" b="1" dirty="0" smtClean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endParaRPr lang="en-US" altLang="ko-KR" sz="1800" b="1" dirty="0" smtClean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학부모</a:t>
            </a:r>
            <a:r>
              <a:rPr lang="en-US" altLang="ko-KR" sz="1800" b="1" dirty="0" smtClean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/</a:t>
            </a:r>
            <a:r>
              <a:rPr lang="ko-KR" altLang="en-US" sz="1800" b="1" dirty="0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보육교사</a:t>
            </a:r>
            <a:r>
              <a:rPr lang="en-US" altLang="ko-KR" sz="1800" b="1" dirty="0" smtClean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/</a:t>
            </a:r>
            <a:r>
              <a:rPr lang="ko-KR" altLang="en-US" sz="1800" b="1" dirty="0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운전기사</a:t>
            </a:r>
            <a:r>
              <a:rPr lang="en-US" altLang="ko-KR" sz="1800" b="1" dirty="0" smtClean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)</a:t>
            </a:r>
            <a:r>
              <a:rPr lang="ko-KR" altLang="en-US" sz="1800" b="1" dirty="0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 에 따라 다른 회원가입 창 구현 </a:t>
            </a:r>
            <a:endParaRPr lang="en-US" altLang="ko-KR" sz="1800" b="1" dirty="0" smtClean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운전기사 </a:t>
            </a:r>
            <a:r>
              <a:rPr lang="en-US" altLang="ko-KR" sz="1800" b="1" dirty="0" smtClean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– </a:t>
            </a:r>
            <a:r>
              <a:rPr lang="ko-KR" altLang="en-US" sz="1800" b="1" dirty="0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면허증</a:t>
            </a:r>
            <a:r>
              <a:rPr lang="en-US" altLang="ko-KR" sz="1800" b="1" dirty="0" smtClean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사진</a:t>
            </a:r>
            <a:r>
              <a:rPr lang="en-US" altLang="ko-KR" sz="1800" b="1" dirty="0" smtClean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)</a:t>
            </a:r>
            <a:r>
              <a:rPr lang="ko-KR" altLang="en-US" sz="1800" b="1" dirty="0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 등록</a:t>
            </a:r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3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로그</a:t>
              </a:r>
              <a:r>
                <a:rPr lang="ko-KR" altLang="en-US" sz="4800" b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인</a:t>
              </a:r>
              <a:r>
                <a:rPr lang="ko-KR" altLang="en-US" sz="4800" b="1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616014" y="1804416"/>
            <a:ext cx="3866621" cy="4197096"/>
          </a:xfrm>
        </p:spPr>
        <p:txBody>
          <a:bodyPr>
            <a:normAutofit/>
          </a:bodyPr>
          <a:lstStyle/>
          <a:p>
            <a:r>
              <a:rPr lang="ko-KR" altLang="en-US" sz="1800" b="1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로그</a:t>
            </a:r>
            <a:r>
              <a:rPr lang="ko-KR" altLang="en-US" sz="1800" b="1">
                <a:solidFill>
                  <a:schemeClr val="bg1"/>
                </a:solidFill>
                <a:latin typeface="SimHei" pitchFamily="49" charset="-122"/>
                <a:ea typeface="+mj-ea"/>
              </a:rPr>
              <a:t>인</a:t>
            </a:r>
            <a:r>
              <a:rPr lang="ko-KR" altLang="en-US" sz="1800" b="1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화면</a:t>
            </a:r>
            <a:endParaRPr lang="en-US" altLang="ko-KR" sz="1800" b="1" dirty="0" smtClean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endParaRPr lang="en-US" altLang="ko-KR" sz="1800" b="1" dirty="0" smtClean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r>
              <a:rPr lang="en-US" altLang="ko-KR" sz="1800" b="1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ID/PW</a:t>
            </a:r>
            <a:r>
              <a:rPr lang="ko-KR" altLang="en-US" sz="1800" b="1" smtClean="0">
                <a:solidFill>
                  <a:schemeClr val="bg1"/>
                </a:solidFill>
                <a:latin typeface="SimHei" pitchFamily="49" charset="-122"/>
                <a:ea typeface="+mj-ea"/>
              </a:rPr>
              <a:t>입력창 </a:t>
            </a:r>
            <a:endParaRPr lang="en-US" altLang="ko-KR" sz="1800" b="1" smtClean="0">
              <a:solidFill>
                <a:schemeClr val="bg1"/>
              </a:solidFill>
              <a:latin typeface="SimHei" pitchFamily="49" charset="-122"/>
              <a:ea typeface="+mj-ea"/>
            </a:endParaRPr>
          </a:p>
          <a:p>
            <a:endParaRPr lang="en-US" altLang="ko-KR" sz="1800" b="1" smtClean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r>
              <a:rPr lang="ko-KR" altLang="en-US" sz="1800" b="1" smtClean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자동 로그인 완성 기능</a:t>
            </a:r>
            <a:endParaRPr lang="en-US" altLang="ko-KR" sz="1800" b="1" dirty="0" smtClean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r>
              <a:rPr lang="ko-KR" altLang="en-US" sz="1800" b="1" smtClean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회원가입 버튼</a:t>
            </a:r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</p:txBody>
      </p:sp>
      <p:pic>
        <p:nvPicPr>
          <p:cNvPr id="11" name="Picture 2" descr="C:\Users\student\Desktop\가마우지\Screenshot_20191017-085934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57626" cy="683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7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메</a:t>
              </a:r>
              <a:r>
                <a:rPr lang="ko-KR" altLang="en-US" sz="4800" b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인</a:t>
              </a:r>
              <a:r>
                <a:rPr lang="ko-KR" altLang="en-US" sz="4800" b="1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pic>
        <p:nvPicPr>
          <p:cNvPr id="14" name="Picture 2" descr="C:\Users\student\Desktop\가마우지\Screenshot_20191017-085923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57626" cy="80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6405714" y="1600201"/>
            <a:ext cx="5176686" cy="4525963"/>
          </a:xfrm>
        </p:spPr>
        <p:txBody>
          <a:bodyPr>
            <a:norm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로그인 후 메인 화면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지도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MAP : </a:t>
            </a:r>
            <a:r>
              <a:rPr lang="ko-KR" altLang="en-US" sz="1600" b="1" dirty="0">
                <a:solidFill>
                  <a:schemeClr val="bg1"/>
                </a:solidFill>
              </a:rPr>
              <a:t>현재 사용자의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위치</a:t>
            </a:r>
            <a:r>
              <a:rPr lang="ko-KR" altLang="en-US" sz="1600" b="1" dirty="0">
                <a:solidFill>
                  <a:schemeClr val="bg1"/>
                </a:solidFill>
              </a:rPr>
              <a:t>와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버스위치 표현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결석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해당 원아의 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결석 여부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로그아웃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하단 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chemeClr val="bg1"/>
                </a:solidFill>
              </a:rPr>
              <a:t>	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좌석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–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좌석 정보 진입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chemeClr val="bg1"/>
                </a:solidFill>
              </a:rPr>
              <a:t>	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메시지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메시지 기능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chemeClr val="bg1"/>
                </a:solidFill>
              </a:rPr>
              <a:t>	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차량 정보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차량 내부 환경 정보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chemeClr val="bg1"/>
                </a:solidFill>
              </a:rPr>
              <a:t>	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환경설정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– APP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내 환경 설정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차량 좌석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pic>
        <p:nvPicPr>
          <p:cNvPr id="11" name="Picture 2" descr="C:\Users\student\Desktop\가마우지\Screenshot_20191017-085927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57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6083808" y="1600201"/>
            <a:ext cx="5498592" cy="4525963"/>
          </a:xfrm>
        </p:spPr>
        <p:txBody>
          <a:bodyPr>
            <a:norm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</a:rPr>
              <a:t>좌석위치</a:t>
            </a:r>
            <a:endParaRPr lang="ko-KR" altLang="en-US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	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초록색 </a:t>
            </a:r>
            <a:r>
              <a:rPr lang="en-US" altLang="ko-KR" sz="1800" b="1" dirty="0">
                <a:solidFill>
                  <a:schemeClr val="bg1"/>
                </a:solidFill>
              </a:rPr>
              <a:t>on 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좌석 점유 중</a:t>
            </a:r>
            <a:endParaRPr lang="ko-KR" altLang="en-US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	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파란색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빈 좌석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좌석의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on/off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기능은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Aduino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의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RFID</a:t>
            </a: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태그 찍힘 유무에 기반 함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메인 화면의 하단 좌석 버튼으로 진입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13" name="Picture 2" descr="C:\Users\student\Desktop\가마우지\Screenshot_20191017-085923_Safebusfinalproj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12" y="4520743"/>
            <a:ext cx="2220471" cy="238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9936427" y="6000897"/>
            <a:ext cx="536589" cy="187052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39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메시지 전송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pic>
        <p:nvPicPr>
          <p:cNvPr id="15" name="Picture 2" descr="C:\Users\student\Desktop\가마우지\Screenshot_20191017-090320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939"/>
            <a:ext cx="5857626" cy="688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6315456" y="1600201"/>
            <a:ext cx="5266944" cy="4525963"/>
          </a:xfrm>
        </p:spPr>
        <p:txBody>
          <a:bodyPr>
            <a:norm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회원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DB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 등록된 회원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list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조회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회원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list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중 메시지를 보내고 싶은 회원을 선택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메시지를 전송하면 스마트 폰 문자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메세지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기능으로 메시지 전송 됨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메인 화면의 하단 좌석 버튼으로 진입</a:t>
            </a:r>
          </a:p>
          <a:p>
            <a:endParaRPr lang="en-US" altLang="ko-KR" sz="16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10531312" y="5993571"/>
            <a:ext cx="536590" cy="174661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student\Desktop\가마우지\Screenshot_20191017-085923_Safebusfinalproj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12" y="4520743"/>
            <a:ext cx="2220471" cy="238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0446858" y="6007502"/>
            <a:ext cx="536589" cy="187052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9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차량 정</a:t>
              </a:r>
              <a:r>
                <a:rPr lang="ko-KR" altLang="en-US" sz="4800" b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보</a:t>
              </a:r>
              <a:r>
                <a:rPr lang="ko-KR" altLang="en-US" sz="4800" b="1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6083808" y="1600201"/>
            <a:ext cx="5498592" cy="4525963"/>
          </a:xfrm>
        </p:spPr>
        <p:txBody>
          <a:bodyPr>
            <a:norm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</a:rPr>
              <a:t>좌석위치</a:t>
            </a:r>
            <a:endParaRPr lang="ko-KR" altLang="en-US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	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초록색 </a:t>
            </a:r>
            <a:r>
              <a:rPr lang="en-US" altLang="ko-KR" sz="1800" b="1" dirty="0">
                <a:solidFill>
                  <a:schemeClr val="bg1"/>
                </a:solidFill>
              </a:rPr>
              <a:t>on 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좌석 점유 중</a:t>
            </a:r>
            <a:endParaRPr lang="ko-KR" altLang="en-US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	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파란색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빈 좌석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좌석의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on/off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기능은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Aduino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의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RFID</a:t>
            </a: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태그 찍힘 유무에 기반 함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메인 화면의 하단 좌석 버튼으로 진입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student\Desktop\가마우지\Screenshot_20191017-085944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9"/>
            <a:ext cx="5857626" cy="685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005590" y="6062138"/>
            <a:ext cx="536589" cy="151430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student\Desktop\가마우지\Screenshot_20191017-085923_Safebusfinalproj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12" y="4520743"/>
            <a:ext cx="2220471" cy="238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1045811" y="6033121"/>
            <a:ext cx="536589" cy="187052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正方形/長方形 9"/>
          <p:cNvSpPr/>
          <p:nvPr/>
        </p:nvSpPr>
        <p:spPr>
          <a:xfrm>
            <a:off x="5857626" y="0"/>
            <a:ext cx="633437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Picture 3" descr="C:\Users\student\Desktop\가마우지\Screenshot_20191017-085939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6150"/>
            <a:ext cx="5857627" cy="687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14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환경 설정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1337782" y="6021642"/>
            <a:ext cx="536589" cy="151430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4"/>
          <p:cNvSpPr>
            <a:spLocks noGrp="1"/>
          </p:cNvSpPr>
          <p:nvPr>
            <p:ph idx="1"/>
          </p:nvPr>
        </p:nvSpPr>
        <p:spPr>
          <a:xfrm>
            <a:off x="6242304" y="1600201"/>
            <a:ext cx="5340096" cy="4525963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App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내부 설정 정보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200" b="1" dirty="0" smtClean="0">
                <a:solidFill>
                  <a:schemeClr val="bg1"/>
                </a:solidFill>
              </a:rPr>
              <a:t>스쿨버스 출발 시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알람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유무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200" b="1" dirty="0" smtClean="0">
                <a:solidFill>
                  <a:schemeClr val="bg1"/>
                </a:solidFill>
              </a:rPr>
              <a:t>자녀 승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하차 알림 유무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200" b="1" dirty="0" smtClean="0">
                <a:solidFill>
                  <a:schemeClr val="bg1"/>
                </a:solidFill>
              </a:rPr>
              <a:t>공지사항 알림 유무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lvl="1"/>
            <a:endParaRPr lang="ko-KR" altLang="en-US" sz="1200" b="1" dirty="0">
              <a:solidFill>
                <a:schemeClr val="bg1"/>
              </a:solidFill>
            </a:endParaRPr>
          </a:p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앱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개발 정보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사용자 정보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비밀번호 변경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메인 화면의 하단 좌석 버튼으로 진입</a:t>
            </a:r>
          </a:p>
          <a:p>
            <a:endParaRPr lang="en-US" altLang="ko-KR" sz="1600" b="1" dirty="0" smtClean="0"/>
          </a:p>
        </p:txBody>
      </p:sp>
      <p:pic>
        <p:nvPicPr>
          <p:cNvPr id="19" name="Picture 2" descr="C:\Users\student\Desktop\가마우지\Screenshot_20191017-085923_Safebusfinalproj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12" y="4520743"/>
            <a:ext cx="2220471" cy="238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1582400" y="6021642"/>
            <a:ext cx="536589" cy="187052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36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755887" y="2387825"/>
            <a:ext cx="66802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>
                <a:solidFill>
                  <a:schemeClr val="bg1"/>
                </a:solidFill>
              </a:rPr>
              <a:t>Tablet PC</a:t>
            </a:r>
            <a:br>
              <a:rPr lang="en-US" altLang="ko-KR" sz="7200" b="1">
                <a:solidFill>
                  <a:schemeClr val="bg1"/>
                </a:solidFill>
              </a:rPr>
            </a:br>
            <a:r>
              <a:rPr lang="en-US" altLang="ko-KR" sz="7200" b="1">
                <a:solidFill>
                  <a:schemeClr val="bg1"/>
                </a:solidFill>
              </a:rPr>
              <a:t>(</a:t>
            </a:r>
            <a:r>
              <a:rPr lang="en-US" altLang="ko-KR" sz="6600" b="1">
                <a:solidFill>
                  <a:schemeClr val="bg1"/>
                </a:solidFill>
              </a:rPr>
              <a:t>Car infotainment)</a:t>
            </a:r>
            <a:endParaRPr kumimoji="1" lang="ja-JP" altLang="en-US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395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tudent\Desktop\Screenshot_20191017-070435_SpeedVie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575" y="0"/>
            <a:ext cx="794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22336" y="93008"/>
            <a:ext cx="3812084" cy="1726648"/>
          </a:xfrm>
        </p:spPr>
        <p:txBody>
          <a:bodyPr>
            <a:normAutofit/>
          </a:bodyPr>
          <a:lstStyle/>
          <a:p>
            <a:r>
              <a:rPr lang="en-US" altLang="ko-KR" b="1" smtClean="0"/>
              <a:t>Car </a:t>
            </a:r>
            <a:br>
              <a:rPr lang="en-US" altLang="ko-KR" b="1" smtClean="0"/>
            </a:br>
            <a:r>
              <a:rPr lang="en-US" altLang="ko-KR" b="1" smtClean="0"/>
              <a:t>infotainment</a:t>
            </a:r>
            <a:endParaRPr lang="ko-KR" altLang="en-US" b="1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283845" y="1774094"/>
            <a:ext cx="3566187" cy="4525963"/>
          </a:xfrm>
        </p:spPr>
        <p:txBody>
          <a:bodyPr>
            <a:normAutofit/>
          </a:bodyPr>
          <a:lstStyle/>
          <a:p>
            <a:r>
              <a:rPr lang="ko-KR" altLang="en-US" sz="2000" b="1" dirty="0" smtClean="0">
                <a:latin typeface="Verdana" pitchFamily="34" charset="0"/>
                <a:cs typeface="Verdana" pitchFamily="34" charset="0"/>
              </a:rPr>
              <a:t>계기판</a:t>
            </a:r>
            <a:r>
              <a:rPr lang="ko-KR" altLang="en-US" sz="1600" b="1" dirty="0" smtClean="0">
                <a:latin typeface="Verdana" pitchFamily="34" charset="0"/>
                <a:cs typeface="Verdana" pitchFamily="34" charset="0"/>
              </a:rPr>
              <a:t> </a:t>
            </a:r>
            <a:endParaRPr lang="en-US" altLang="ko-KR" sz="16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r>
              <a:rPr lang="ko-KR" altLang="en-US" sz="1600" b="1" dirty="0" smtClean="0">
                <a:latin typeface="Verdana" pitchFamily="34" charset="0"/>
                <a:cs typeface="Verdana" pitchFamily="34" charset="0"/>
              </a:rPr>
              <a:t>    속도</a:t>
            </a:r>
            <a:endParaRPr lang="en-US" altLang="ko-KR" sz="12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/>
            <a:endParaRPr lang="en-US" altLang="ko-KR" sz="12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/>
            <a:endParaRPr lang="ko-KR" altLang="en-US" sz="1200" b="1" dirty="0">
              <a:latin typeface="Verdana" pitchFamily="34" charset="0"/>
              <a:cs typeface="Verdana" pitchFamily="34" charset="0"/>
            </a:endParaRPr>
          </a:p>
          <a:p>
            <a:r>
              <a:rPr lang="ko-KR" altLang="en-US" sz="2000" b="1" dirty="0" smtClean="0">
                <a:latin typeface="Verdana" pitchFamily="34" charset="0"/>
                <a:cs typeface="Verdana" pitchFamily="34" charset="0"/>
              </a:rPr>
              <a:t>버스</a:t>
            </a:r>
            <a:endParaRPr lang="en-US" altLang="ko-KR" sz="16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ko-KR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</a:t>
            </a:r>
            <a:r>
              <a:rPr lang="ko-KR" altLang="en-US" sz="1600" b="1" dirty="0" smtClean="0">
                <a:latin typeface="Verdana" pitchFamily="34" charset="0"/>
                <a:cs typeface="Verdana" pitchFamily="34" charset="0"/>
              </a:rPr>
              <a:t>실시간 좌석 점유 상황</a:t>
            </a:r>
            <a:endParaRPr lang="en-US" altLang="ko-KR" sz="16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r>
              <a:rPr lang="ko-KR" altLang="en-US" sz="1600" b="1" dirty="0" smtClean="0">
                <a:latin typeface="Verdana" pitchFamily="34" charset="0"/>
                <a:cs typeface="Verdana" pitchFamily="34" charset="0"/>
              </a:rPr>
              <a:t>    현재차량 습도</a:t>
            </a:r>
            <a:endParaRPr lang="en-US" altLang="ko-KR" sz="16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r>
              <a:rPr lang="ko-KR" altLang="en-US" sz="1600" b="1" dirty="0" smtClean="0">
                <a:latin typeface="Verdana" pitchFamily="34" charset="0"/>
                <a:cs typeface="Verdana" pitchFamily="34" charset="0"/>
              </a:rPr>
              <a:t>    현재차량 온도</a:t>
            </a:r>
            <a:endParaRPr lang="en-US" altLang="ko-KR" sz="16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altLang="ko-KR" sz="1600" b="1" dirty="0" smtClean="0"/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3096769" y="2548128"/>
            <a:ext cx="5187076" cy="297789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283845" y="2548128"/>
            <a:ext cx="1896475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6937248" y="4431792"/>
            <a:ext cx="1584341" cy="88392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521589" y="4431792"/>
            <a:ext cx="1896475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73751" y="2387825"/>
            <a:ext cx="56444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>
                <a:solidFill>
                  <a:schemeClr val="bg1"/>
                </a:solidFill>
              </a:rPr>
              <a:t>핵심 기술 코드</a:t>
            </a:r>
            <a:r>
              <a:rPr lang="en-US" altLang="ko-KR" sz="6600" b="1">
                <a:solidFill>
                  <a:schemeClr val="bg1"/>
                </a:solidFill>
              </a:rPr>
              <a:t/>
            </a:r>
            <a:br>
              <a:rPr lang="en-US" altLang="ko-KR" sz="6600" b="1">
                <a:solidFill>
                  <a:schemeClr val="bg1"/>
                </a:solidFill>
              </a:rPr>
            </a:br>
            <a:r>
              <a:rPr lang="en-US" altLang="ko-KR" sz="6600" b="1">
                <a:solidFill>
                  <a:schemeClr val="bg1"/>
                </a:solidFill>
              </a:rPr>
              <a:t> Android</a:t>
            </a:r>
            <a:endParaRPr kumimoji="1" lang="ja-JP" altLang="en-US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3514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18426" y="204686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Safe bus</a:t>
            </a:r>
            <a:endParaRPr lang="ja-JP" altLang="en-US" sz="36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7984426" cy="796786"/>
            <a:chOff x="887522" y="1067057"/>
            <a:chExt cx="7984426" cy="796786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1" name="テキスト ボックス 30"/>
              <p:cNvSpPr txBox="1"/>
              <p:nvPr/>
            </p:nvSpPr>
            <p:spPr>
              <a:xfrm>
                <a:off x="1629474" y="1067057"/>
                <a:ext cx="9797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개</a:t>
                </a:r>
                <a:r>
                  <a:rPr lang="ko-KR" altLang="en-US" sz="2800" spc="3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요</a:t>
                </a:r>
                <a:endParaRPr lang="ja-JP" altLang="en-US" sz="28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기획배경 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&amp; </a:t>
                </a:r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목표</a:t>
                </a:r>
                <a:r>
                  <a:rPr lang="en-US" altLang="ja-JP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endParaRPr lang="ja-JP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7984426" cy="796786"/>
            <a:chOff x="887522" y="1067057"/>
            <a:chExt cx="7984426" cy="796786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067057"/>
                <a:ext cx="9797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현황</a:t>
                </a:r>
                <a:endParaRPr lang="ja-JP" altLang="en-US" sz="28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시장분석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&amp; </a:t>
                </a:r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경쟁제품 분석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&amp; </a:t>
                </a:r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차별화 전략 </a:t>
                </a:r>
                <a:endParaRPr lang="ja-JP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7984426" cy="796786"/>
            <a:chOff x="887522" y="1067057"/>
            <a:chExt cx="7984426" cy="796786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19127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개발 결과</a:t>
                </a:r>
                <a:endParaRPr lang="ja-JP" altLang="en-US" sz="28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주요 서비스 및 구성 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altLang="ja-JP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endParaRPr lang="ja-JP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887522" y="4274977"/>
            <a:ext cx="2585940" cy="646329"/>
            <a:chOff x="887522" y="1168955"/>
            <a:chExt cx="2585940" cy="646329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560759" y="1232116"/>
              <a:ext cx="19127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rPr>
                <a:t>기대 효과</a:t>
              </a:r>
              <a:endParaRPr lang="ja-JP" altLang="en-US" sz="28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87522" y="5123753"/>
            <a:ext cx="7984426" cy="796786"/>
            <a:chOff x="887522" y="1067057"/>
            <a:chExt cx="7984426" cy="796786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グループ化 4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1629474" y="1067057"/>
                <a:ext cx="1151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Q&amp;A</a:t>
                </a:r>
                <a:endParaRPr lang="ja-JP" altLang="en-US" sz="28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Lorem Ipsum is simply dummy text of the printing and typesetting industry. </a:t>
                </a:r>
                <a:endParaRPr lang="ja-JP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1</a:t>
            </a:r>
            <a:endParaRPr lang="ja-JP" altLang="en-US" sz="4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2</a:t>
            </a:r>
            <a:endParaRPr lang="ja-JP" altLang="en-US" sz="4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endParaRPr lang="ja-JP" altLang="en-US" sz="4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4</a:t>
            </a:r>
            <a:endParaRPr lang="ja-JP" altLang="en-US" sz="4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5</a:t>
            </a:r>
            <a:endParaRPr lang="ja-JP" altLang="en-US" sz="4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68386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978752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Login Activity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53975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338277"/>
            <a:ext cx="5397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URL url = new URL("http://70.12.115.78:80/safebus/login.do");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HTTP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서버의 주소 연결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BufferedReader reader = new BufferedReader(tmp);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로그인 결과 데이터 수신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sendMsg = "id=" + strings[0] + "&amp;pw=" + strings[1];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osw.write(sendMsg);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로그인 데이터 송신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64796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4054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978752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Register Activity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53975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045669"/>
            <a:ext cx="53975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RParentsVO voparents = new RParentsVO();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RTeacherVO voteacher = new RTeacherVO();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RDriverVO vodriver = new RDriverVO();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각 사용자에 맞는 </a:t>
            </a:r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VO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생성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voteacher.setMemberID(id);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VO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에 데이터 세트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RTeacherActivity task2 = new RTeacherActivity();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RParentsActivity task = new RParentsActivity();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RDriverActivity task3 = new RDriverActivity();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사용자에 맞는 액티비티 실행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로그인과 같은 방식으로 회원가입 데이터 송신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resultstr3 = task3.execute(vodriver).get();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회원가입 결과 데이터 수신</a:t>
            </a:r>
          </a:p>
          <a:p>
            <a:pPr algn="just"/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0"/>
            <a:ext cx="685699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1174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978752"/>
            <a:ext cx="3913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Businfo Activity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410895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056686"/>
            <a:ext cx="43162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InetAddress serverAddr = InetAddress.getByName(str[0]);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socket = new Socket(serverAddr, Integer.parseInt(str[1]));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TCP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서버와 소켓 연결</a:t>
            </a:r>
          </a:p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PrintWriter out = new PrintWriter(new BufferedWriter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                           (new OutputStreamWriter(socket.getOutputStream())), true);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out.println(msgToServer);</a:t>
            </a:r>
          </a:p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차량 넘버 데이터 보냄 </a:t>
            </a:r>
          </a:p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BufferedReader in = new BufferedReader(new InputStreamReader(socket.getInputStream()));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msgFromServer = in.readLine(); </a:t>
            </a:r>
          </a:p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차량 넘버에 맞는 차량상태 데이터 송신</a:t>
            </a:r>
          </a:p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JSONObject jsonObject = jsonArray.getJSONObject(0);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humiditystr = jsonObject.getString("B1");</a:t>
            </a:r>
          </a:p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데이터 형식을 스트링 형식으로 변환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0"/>
            <a:ext cx="74580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8614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06101" y="994336"/>
            <a:ext cx="4424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Message Activity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53975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549593" y="2021285"/>
            <a:ext cx="39382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URL url = new URL("http://70.12.115.78:80/safebus/parentsList.do");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HTTP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서버의 주소 연결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json = new JSONArray(receiveMsg);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제이슨어레이 형태로 데이터를 받아옴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map.put(resultObject.names().getString(4), resultObject.getString(resultObject.names().getString(4)));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Json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의 키와 밸류 값을 맵에 집어넣습니다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37" y="0"/>
            <a:ext cx="86010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2770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978752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TCP Client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410895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056686"/>
            <a:ext cx="4316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private class TCPclient extends AsyncTask&lt;String, String, String&gt; {}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안드로이드에서 제공하는 어싱크태스크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(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쓰레드를 대신함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)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를 이용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@</a:t>
            </a:r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Override 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protected String doInBackground(String... str) {}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데이터를 수신하고 송신하는 쓰레드 작업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@</a:t>
            </a:r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Override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protected void onProgressUpdate(String... strings) {}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UI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를 수정하는 쓰레드 작업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896" y="0"/>
            <a:ext cx="74493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9837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978752"/>
            <a:ext cx="2832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HTTP Client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410895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056686"/>
            <a:ext cx="397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08" y="0"/>
            <a:ext cx="74295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3758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234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smtClean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MapViewActivity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7550" y="3651483"/>
            <a:ext cx="539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getRouteInfo : 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탑승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station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과 동일한 경로에 있는 모든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station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들의 위치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위도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경도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를 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DB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에서 가져옴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3568" y="1749742"/>
            <a:ext cx="6400800" cy="15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713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234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smtClean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MapViewActivity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7550" y="3651483"/>
            <a:ext cx="539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ja-JP" smtClean="0">
                <a:solidFill>
                  <a:schemeClr val="bg1"/>
                </a:solidFill>
              </a:rPr>
              <a:t> RouteOptimization : </a:t>
            </a:r>
            <a:r>
              <a:rPr lang="ko-KR" altLang="en-US" smtClean="0">
                <a:solidFill>
                  <a:schemeClr val="bg1"/>
                </a:solidFill>
              </a:rPr>
              <a:t>경유지가없을 때 출발지와 도착점으로만 경로 계산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498336" y="0"/>
            <a:ext cx="569366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41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234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smtClean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MapViewActivity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7550" y="3651483"/>
            <a:ext cx="539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ja-JP" smtClean="0">
                <a:solidFill>
                  <a:schemeClr val="bg1"/>
                </a:solidFill>
              </a:rPr>
              <a:t> RouteOptimization : </a:t>
            </a:r>
            <a:r>
              <a:rPr lang="ko-KR" altLang="en-US" smtClean="0">
                <a:solidFill>
                  <a:schemeClr val="bg1"/>
                </a:solidFill>
              </a:rPr>
              <a:t>경유지가 </a:t>
            </a:r>
            <a:r>
              <a:rPr lang="en-US" altLang="ko-KR" smtClean="0">
                <a:solidFill>
                  <a:schemeClr val="bg1"/>
                </a:solidFill>
              </a:rPr>
              <a:t>2</a:t>
            </a:r>
            <a:r>
              <a:rPr lang="ko-KR" altLang="en-US" smtClean="0">
                <a:solidFill>
                  <a:schemeClr val="bg1"/>
                </a:solidFill>
              </a:rPr>
              <a:t>개 이상일 때</a:t>
            </a:r>
            <a:endParaRPr lang="en-US" altLang="ko-KR" smtClean="0">
              <a:solidFill>
                <a:schemeClr val="bg1"/>
              </a:solidFill>
            </a:endParaRPr>
          </a:p>
          <a:p>
            <a:pPr lvl="0" algn="just"/>
            <a:endParaRPr kumimoji="1" lang="en-US" altLang="ja-JP">
              <a:solidFill>
                <a:schemeClr val="bg1"/>
              </a:solidFill>
            </a:endParaRPr>
          </a:p>
          <a:p>
            <a:pPr lvl="0" algn="just"/>
            <a:endParaRPr lang="en-US" altLang="ja-JP" smtClean="0">
              <a:solidFill>
                <a:schemeClr val="bg1"/>
              </a:solidFill>
            </a:endParaRPr>
          </a:p>
          <a:p>
            <a:pPr lvl="0" algn="just"/>
            <a:endParaRPr kumimoji="1" lang="en-US" altLang="ja-JP">
              <a:solidFill>
                <a:schemeClr val="bg1"/>
              </a:solidFill>
            </a:endParaRPr>
          </a:p>
          <a:p>
            <a:pPr latinLnBrk="1"/>
            <a:r>
              <a:rPr lang="en-US" altLang="ko-KR">
                <a:solidFill>
                  <a:schemeClr val="bg1"/>
                </a:solidFill>
              </a:rPr>
              <a:t> </a:t>
            </a:r>
            <a:endParaRPr lang="ko-KR" altLang="ko-KR">
              <a:solidFill>
                <a:schemeClr val="bg1"/>
              </a:solidFill>
            </a:endParaRPr>
          </a:p>
          <a:p>
            <a:pPr lvl="0" latinLnBrk="1"/>
            <a:r>
              <a:rPr lang="en-US" altLang="ko-KR">
                <a:solidFill>
                  <a:schemeClr val="bg1"/>
                </a:solidFill>
              </a:rPr>
              <a:t>return </a:t>
            </a:r>
            <a:r>
              <a:rPr lang="ko-KR" altLang="ko-KR">
                <a:solidFill>
                  <a:schemeClr val="bg1"/>
                </a:solidFill>
              </a:rPr>
              <a:t>타입은</a:t>
            </a:r>
            <a:r>
              <a:rPr lang="en-US" altLang="ko-KR">
                <a:solidFill>
                  <a:schemeClr val="bg1"/>
                </a:solidFill>
              </a:rPr>
              <a:t> JsonObject</a:t>
            </a:r>
            <a:endParaRPr lang="ko-KR" altLang="ko-KR">
              <a:solidFill>
                <a:schemeClr val="bg1"/>
              </a:solidFill>
            </a:endParaRPr>
          </a:p>
          <a:p>
            <a:pPr lvl="0" latinLnBrk="1"/>
            <a:r>
              <a:rPr lang="en-US" altLang="ko-KR">
                <a:solidFill>
                  <a:schemeClr val="bg1"/>
                </a:solidFill>
              </a:rPr>
              <a:t>jsonListParser</a:t>
            </a:r>
            <a:r>
              <a:rPr lang="ko-KR" altLang="ko-KR">
                <a:solidFill>
                  <a:schemeClr val="bg1"/>
                </a:solidFill>
              </a:rPr>
              <a:t>라는 사용자 정의 함수를 호출해</a:t>
            </a:r>
            <a:r>
              <a:rPr lang="en-US" altLang="ko-KR">
                <a:solidFill>
                  <a:schemeClr val="bg1"/>
                </a:solidFill>
              </a:rPr>
              <a:t> JsonObject </a:t>
            </a:r>
            <a:r>
              <a:rPr lang="ko-KR" altLang="ko-KR">
                <a:solidFill>
                  <a:schemeClr val="bg1"/>
                </a:solidFill>
              </a:rPr>
              <a:t>객체를 각 경유지로 분리해</a:t>
            </a:r>
            <a:r>
              <a:rPr lang="en-US" altLang="ko-KR">
                <a:solidFill>
                  <a:schemeClr val="bg1"/>
                </a:solidFill>
              </a:rPr>
              <a:t> List</a:t>
            </a:r>
            <a:r>
              <a:rPr lang="ko-KR" altLang="ko-KR">
                <a:solidFill>
                  <a:schemeClr val="bg1"/>
                </a:solidFill>
              </a:rPr>
              <a:t>에 넣어준다 </a:t>
            </a:r>
          </a:p>
          <a:p>
            <a:pPr lvl="0" algn="just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444813" y="1"/>
            <a:ext cx="5731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216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73751" y="2387825"/>
            <a:ext cx="56444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>
                <a:solidFill>
                  <a:schemeClr val="bg1"/>
                </a:solidFill>
              </a:rPr>
              <a:t>핵심 기술 코드</a:t>
            </a:r>
            <a:r>
              <a:rPr lang="en-US" altLang="ko-KR" sz="6600" b="1">
                <a:solidFill>
                  <a:schemeClr val="bg1"/>
                </a:solidFill>
              </a:rPr>
              <a:t/>
            </a:r>
            <a:br>
              <a:rPr lang="en-US" altLang="ko-KR" sz="6600" b="1">
                <a:solidFill>
                  <a:schemeClr val="bg1"/>
                </a:solidFill>
              </a:rPr>
            </a:br>
            <a:r>
              <a:rPr lang="en-US" altLang="ko-KR" sz="6600" b="1">
                <a:solidFill>
                  <a:schemeClr val="bg1"/>
                </a:solidFill>
              </a:rPr>
              <a:t> </a:t>
            </a:r>
            <a:r>
              <a:rPr lang="en-US" altLang="ko-KR" sz="6600" b="1" smtClean="0">
                <a:solidFill>
                  <a:schemeClr val="bg1"/>
                </a:solidFill>
              </a:rPr>
              <a:t>eclipse</a:t>
            </a:r>
            <a:endParaRPr kumimoji="1" lang="ja-JP" altLang="en-US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895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Ebrima" panose="02000000000000000000" pitchFamily="2" charset="0"/>
                </a:rPr>
                <a:t>개</a:t>
              </a:r>
              <a:r>
                <a:rPr lang="ko-KR" altLang="en-US" sz="40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Ebrima" panose="02000000000000000000" pitchFamily="2" charset="0"/>
                </a:rPr>
                <a:t>요</a:t>
              </a:r>
              <a:endParaRPr kumimoji="1" lang="ja-JP" altLang="en-US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4196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0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1347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CAN </a:t>
            </a:r>
            <a:r>
              <a:rPr lang="ko-KR" altLang="en-US" sz="44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통신 </a:t>
            </a:r>
            <a:r>
              <a:rPr lang="en-US" altLang="ko-KR" sz="44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–</a:t>
            </a:r>
          </a:p>
          <a:p>
            <a:r>
              <a:rPr lang="en-US" altLang="ko-KR" sz="44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aduino(Serial</a:t>
            </a:r>
            <a:r>
              <a:rPr lang="ko-KR" altLang="en-US" sz="44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통신</a:t>
            </a:r>
            <a:r>
              <a:rPr lang="en-US" altLang="ko-KR" sz="44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)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24942" y="2517627"/>
            <a:ext cx="53975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itchFamily="34" charset="0"/>
              <a:buChar char="•"/>
            </a:pPr>
            <a:r>
              <a:rPr kumimoji="1" lang="en-US" altLang="ja-JP" sz="1600" smtClean="0">
                <a:solidFill>
                  <a:schemeClr val="bg1"/>
                </a:solidFill>
              </a:rPr>
              <a:t>RxTX Serial </a:t>
            </a:r>
            <a:r>
              <a:rPr kumimoji="1" lang="ko-KR" altLang="en-US" sz="1600" smtClean="0">
                <a:solidFill>
                  <a:schemeClr val="bg1"/>
                </a:solidFill>
              </a:rPr>
              <a:t>통신</a:t>
            </a:r>
            <a:endParaRPr kumimoji="1" lang="en-US" altLang="ko-KR" sz="1600" smtClean="0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n-US" altLang="ko-KR" sz="1600" smtClean="0">
                <a:solidFill>
                  <a:schemeClr val="bg1"/>
                </a:solidFill>
              </a:rPr>
              <a:t>Serial</a:t>
            </a:r>
            <a:r>
              <a:rPr lang="ko-KR" altLang="en-US" sz="1600" smtClean="0">
                <a:solidFill>
                  <a:schemeClr val="bg1"/>
                </a:solidFill>
              </a:rPr>
              <a:t>포트 인식 후 데이터가 들어오면 </a:t>
            </a:r>
            <a:r>
              <a:rPr lang="en-US" altLang="ko-KR" sz="1600" smtClean="0">
                <a:solidFill>
                  <a:schemeClr val="bg1"/>
                </a:solidFill>
              </a:rPr>
              <a:t>byte</a:t>
            </a:r>
            <a:r>
              <a:rPr lang="ko-KR" altLang="en-US" sz="1600" smtClean="0">
                <a:solidFill>
                  <a:schemeClr val="bg1"/>
                </a:solidFill>
              </a:rPr>
              <a:t>단위로 </a:t>
            </a:r>
            <a:r>
              <a:rPr lang="en-US" altLang="ko-KR" sz="1600" smtClean="0">
                <a:solidFill>
                  <a:schemeClr val="bg1"/>
                </a:solidFill>
              </a:rPr>
              <a:t>read</a:t>
            </a:r>
          </a:p>
          <a:p>
            <a:pPr marL="285750" lvl="0" indent="-285750" algn="just">
              <a:buFont typeface="Arial" pitchFamily="34" charset="0"/>
              <a:buChar char="•"/>
            </a:pPr>
            <a:endParaRPr kumimoji="1" lang="en-US" altLang="ko-KR" sz="1600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n-US" altLang="ko-KR" sz="1600" smtClean="0">
                <a:solidFill>
                  <a:schemeClr val="bg1"/>
                </a:solidFill>
              </a:rPr>
              <a:t>RFID KEY DEX</a:t>
            </a:r>
            <a:r>
              <a:rPr lang="ko-KR" altLang="en-US" sz="1600" smtClean="0">
                <a:solidFill>
                  <a:schemeClr val="bg1"/>
                </a:solidFill>
              </a:rPr>
              <a:t>값 을 포함한 데이터 인식 시 </a:t>
            </a:r>
            <a:r>
              <a:rPr lang="en-US" altLang="ko-KR" sz="1600" smtClean="0">
                <a:solidFill>
                  <a:schemeClr val="bg1"/>
                </a:solidFill>
              </a:rPr>
              <a:t>Car Start</a:t>
            </a:r>
            <a:endParaRPr kumimoji="1" lang="en-US" altLang="ko-KR" sz="1600" smtClean="0">
              <a:solidFill>
                <a:schemeClr val="bg1"/>
              </a:solidFill>
            </a:endParaRPr>
          </a:p>
          <a:p>
            <a:pPr lvl="0" algn="just"/>
            <a:endParaRPr lang="en-US" altLang="ko-KR">
              <a:solidFill>
                <a:schemeClr val="bg1"/>
              </a:solidFill>
            </a:endParaRPr>
          </a:p>
          <a:p>
            <a:pPr lvl="0" algn="just"/>
            <a:endParaRPr kumimoji="1" lang="en-US" altLang="ko-KR" smtClean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1"/>
            <a:ext cx="58578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553" y="4230624"/>
            <a:ext cx="2685510" cy="227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4278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2" t="7813" b="7813"/>
          <a:stretch/>
        </p:blipFill>
        <p:spPr>
          <a:xfrm>
            <a:off x="-1" y="0"/>
            <a:ext cx="7717537" cy="68580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4644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CAN </a:t>
            </a:r>
            <a:r>
              <a:rPr lang="ko-KR" altLang="en-US" sz="48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통신 </a:t>
            </a:r>
            <a:r>
              <a:rPr lang="en-US" altLang="ko-KR" sz="48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– </a:t>
            </a:r>
          </a:p>
          <a:p>
            <a:r>
              <a:rPr lang="en-US" altLang="ko-KR" sz="48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CarLattePanda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3710" y="2756011"/>
            <a:ext cx="5397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itchFamily="34" charset="0"/>
              <a:buChar char="•"/>
            </a:pPr>
            <a:r>
              <a:rPr lang="en-US" altLang="ja-JP" b="1" smtClean="0">
                <a:solidFill>
                  <a:schemeClr val="bg1"/>
                </a:solidFill>
              </a:rPr>
              <a:t> drive Thread  - run()</a:t>
            </a:r>
          </a:p>
          <a:p>
            <a:pPr marL="285750" lvl="0" indent="-285750" algn="just">
              <a:buFont typeface="Arial" pitchFamily="34" charset="0"/>
              <a:buChar char="•"/>
            </a:pPr>
            <a:endParaRPr lang="en-US" altLang="ja-JP" b="1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ko-KR" altLang="en-US" b="1" smtClean="0">
                <a:solidFill>
                  <a:schemeClr val="bg1"/>
                </a:solidFill>
              </a:rPr>
              <a:t>받는 데이터 중 </a:t>
            </a:r>
            <a:r>
              <a:rPr lang="en-US" altLang="ja-JP" b="1" smtClean="0">
                <a:solidFill>
                  <a:schemeClr val="bg1"/>
                </a:solidFill>
              </a:rPr>
              <a:t>‘U280’ </a:t>
            </a:r>
            <a:r>
              <a:rPr lang="ko-KR" altLang="en-US" b="1" smtClean="0">
                <a:solidFill>
                  <a:schemeClr val="bg1"/>
                </a:solidFill>
              </a:rPr>
              <a:t>포함 시 차량 출발</a:t>
            </a:r>
            <a:endParaRPr lang="en-US" altLang="ja-JP" b="1" smtClean="0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endParaRPr kumimoji="1" lang="en-US" altLang="ja-JP" b="1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ko-KR" altLang="en-US" b="1" smtClean="0">
                <a:solidFill>
                  <a:schemeClr val="bg1"/>
                </a:solidFill>
              </a:rPr>
              <a:t>온</a:t>
            </a:r>
            <a:r>
              <a:rPr lang="en-US" altLang="ko-KR" b="1" smtClean="0">
                <a:solidFill>
                  <a:schemeClr val="bg1"/>
                </a:solidFill>
              </a:rPr>
              <a:t>/</a:t>
            </a:r>
            <a:r>
              <a:rPr lang="ko-KR" altLang="en-US" b="1" smtClean="0">
                <a:solidFill>
                  <a:schemeClr val="bg1"/>
                </a:solidFill>
              </a:rPr>
              <a:t>습도</a:t>
            </a:r>
            <a:r>
              <a:rPr lang="en-US" altLang="ko-KR" b="1" smtClean="0">
                <a:solidFill>
                  <a:schemeClr val="bg1"/>
                </a:solidFill>
              </a:rPr>
              <a:t>/ </a:t>
            </a:r>
            <a:r>
              <a:rPr lang="ko-KR" altLang="en-US" b="1" smtClean="0">
                <a:solidFill>
                  <a:schemeClr val="bg1"/>
                </a:solidFill>
              </a:rPr>
              <a:t>정류장 정보를 </a:t>
            </a:r>
            <a:r>
              <a:rPr lang="en-US" altLang="ja-JP" b="1" smtClean="0">
                <a:solidFill>
                  <a:schemeClr val="bg1"/>
                </a:solidFill>
              </a:rPr>
              <a:t>Random</a:t>
            </a:r>
            <a:r>
              <a:rPr lang="ko-KR" altLang="en-US" b="1" smtClean="0">
                <a:solidFill>
                  <a:schemeClr val="bg1"/>
                </a:solidFill>
              </a:rPr>
              <a:t>값 생성</a:t>
            </a:r>
            <a:endParaRPr lang="en-US" altLang="ko-KR" b="1" smtClean="0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endParaRPr kumimoji="1" lang="en-US" altLang="ja-JP" b="1" smtClean="0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n-US" altLang="ja-JP" b="1" smtClean="0">
                <a:solidFill>
                  <a:schemeClr val="bg1"/>
                </a:solidFill>
              </a:rPr>
              <a:t>CAN Protocol</a:t>
            </a:r>
            <a:r>
              <a:rPr lang="ko-KR" altLang="en-US" b="1" smtClean="0">
                <a:solidFill>
                  <a:schemeClr val="bg1"/>
                </a:solidFill>
              </a:rPr>
              <a:t>을 사용해 </a:t>
            </a:r>
            <a:r>
              <a:rPr lang="en-US" altLang="ko-KR" b="1" smtClean="0">
                <a:solidFill>
                  <a:schemeClr val="bg1"/>
                </a:solidFill>
              </a:rPr>
              <a:t>ServerLattePanda</a:t>
            </a:r>
            <a:r>
              <a:rPr lang="ko-KR" altLang="en-US" b="1" smtClean="0">
                <a:solidFill>
                  <a:schemeClr val="bg1"/>
                </a:solidFill>
              </a:rPr>
              <a:t>로 전송</a:t>
            </a:r>
            <a:endParaRPr kumimoji="1" lang="en-US" altLang="ja-JP" b="1">
              <a:solidFill>
                <a:schemeClr val="bg1"/>
              </a:solidFill>
            </a:endParaRPr>
          </a:p>
          <a:p>
            <a:pPr lvl="0" algn="just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56" y="1"/>
            <a:ext cx="6467475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6101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4088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CAN </a:t>
            </a:r>
            <a:r>
              <a:rPr lang="ko-KR" altLang="en-US" sz="48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통신 </a:t>
            </a:r>
            <a:r>
              <a:rPr lang="en-US" altLang="ko-KR" sz="48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– </a:t>
            </a:r>
          </a:p>
          <a:p>
            <a:r>
              <a:rPr lang="en-US" altLang="ko-KR" sz="4800" b="1" smtClean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ServerLattePanda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79450" y="2627355"/>
            <a:ext cx="539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itchFamily="34" charset="0"/>
              <a:buChar char="•"/>
            </a:pPr>
            <a:r>
              <a:rPr lang="en-US" altLang="ja-JP" b="1" smtClean="0">
                <a:solidFill>
                  <a:schemeClr val="bg1"/>
                </a:solidFill>
              </a:rPr>
              <a:t> CAN</a:t>
            </a:r>
            <a:r>
              <a:rPr lang="ko-KR" altLang="en-US" b="1" smtClean="0">
                <a:solidFill>
                  <a:schemeClr val="bg1"/>
                </a:solidFill>
              </a:rPr>
              <a:t>을 통해 들어온 차량 정보 데이터에</a:t>
            </a:r>
            <a:r>
              <a:rPr lang="en-US" altLang="ko-KR" b="1" smtClean="0">
                <a:solidFill>
                  <a:schemeClr val="bg1"/>
                </a:solidFill>
              </a:rPr>
              <a:t> </a:t>
            </a:r>
            <a:r>
              <a:rPr lang="ko-KR" altLang="en-US" b="1" smtClean="0">
                <a:solidFill>
                  <a:schemeClr val="bg1"/>
                </a:solidFill>
              </a:rPr>
              <a:t>따라 </a:t>
            </a:r>
            <a:r>
              <a:rPr lang="en-US" altLang="ko-KR" b="1" smtClean="0">
                <a:solidFill>
                  <a:schemeClr val="bg1"/>
                </a:solidFill>
              </a:rPr>
              <a:t>Int</a:t>
            </a:r>
            <a:r>
              <a:rPr lang="ko-KR" altLang="en-US" b="1" smtClean="0">
                <a:solidFill>
                  <a:schemeClr val="bg1"/>
                </a:solidFill>
              </a:rPr>
              <a:t>로 변환 후 </a:t>
            </a:r>
            <a:r>
              <a:rPr lang="en-US" altLang="ko-KR" b="1" smtClean="0">
                <a:solidFill>
                  <a:schemeClr val="bg1"/>
                </a:solidFill>
              </a:rPr>
              <a:t>java fx </a:t>
            </a:r>
            <a:r>
              <a:rPr lang="ko-KR" altLang="en-US" b="1" smtClean="0">
                <a:solidFill>
                  <a:schemeClr val="bg1"/>
                </a:solidFill>
              </a:rPr>
              <a:t>에 표</a:t>
            </a:r>
            <a:r>
              <a:rPr lang="ko-KR" altLang="en-US" b="1">
                <a:solidFill>
                  <a:schemeClr val="bg1"/>
                </a:solidFill>
              </a:rPr>
              <a:t>시</a:t>
            </a:r>
            <a:r>
              <a:rPr lang="ko-KR" altLang="en-US" b="1" smtClean="0">
                <a:solidFill>
                  <a:schemeClr val="bg1"/>
                </a:solidFill>
              </a:rPr>
              <a:t> </a:t>
            </a:r>
            <a:endParaRPr lang="en-US" altLang="ko-KR" b="1" smtClean="0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endParaRPr lang="en-US" altLang="ko-KR" b="1">
              <a:solidFill>
                <a:schemeClr val="bg1"/>
              </a:solidFill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ja-JP" b="1">
                <a:solidFill>
                  <a:schemeClr val="bg1"/>
                </a:solidFill>
              </a:rPr>
              <a:t>CAN</a:t>
            </a:r>
            <a:r>
              <a:rPr lang="ko-KR" altLang="en-US" b="1">
                <a:solidFill>
                  <a:schemeClr val="bg1"/>
                </a:solidFill>
              </a:rPr>
              <a:t>을 통해 들어온 </a:t>
            </a:r>
            <a:r>
              <a:rPr lang="ko-KR" altLang="en-US" b="1" smtClean="0">
                <a:solidFill>
                  <a:schemeClr val="bg1"/>
                </a:solidFill>
              </a:rPr>
              <a:t>차량 정보 데이터 </a:t>
            </a:r>
            <a:r>
              <a:rPr lang="en-US" altLang="ja-JP" b="1" smtClean="0">
                <a:solidFill>
                  <a:schemeClr val="bg1"/>
                </a:solidFill>
              </a:rPr>
              <a:t> DB</a:t>
            </a:r>
            <a:r>
              <a:rPr lang="ko-KR" altLang="en-US" b="1" smtClean="0">
                <a:solidFill>
                  <a:schemeClr val="bg1"/>
                </a:solidFill>
              </a:rPr>
              <a:t>에 저장</a:t>
            </a:r>
            <a:endParaRPr kumimoji="1" lang="en-US" altLang="ja-JP" b="1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89" y="0"/>
            <a:ext cx="6066063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6101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kumimoji="1" lang="en-US" altLang="ja-JP" sz="6000" b="1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23791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시연 영상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94689" y="204687"/>
            <a:ext cx="6890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시연연상 </a:t>
            </a:r>
            <a:r>
              <a:rPr lang="en-US" altLang="ko-KR" sz="3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– CAN </a:t>
            </a:r>
            <a:r>
              <a:rPr lang="ko-KR" altLang="en-US" sz="3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통신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円/楕円 3"/>
          <p:cNvSpPr/>
          <p:nvPr/>
        </p:nvSpPr>
        <p:spPr>
          <a:xfrm>
            <a:off x="476250" y="1487737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4530562" y="1487736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8584874" y="1487735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236017" y="4896306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콘솔 확인 창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711120" y="4896306"/>
            <a:ext cx="769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장비 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508950" y="4896306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사용자 창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76" y="1527945"/>
            <a:ext cx="3982286" cy="313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cancanca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418" y="1527945"/>
            <a:ext cx="3962400" cy="3276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235" y="1527945"/>
            <a:ext cx="4120886" cy="309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9028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94689" y="204687"/>
            <a:ext cx="6890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시연연상 </a:t>
            </a:r>
            <a:r>
              <a:rPr lang="en-US" altLang="ko-KR" sz="3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– app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円/楕円 23"/>
          <p:cNvSpPr/>
          <p:nvPr/>
        </p:nvSpPr>
        <p:spPr>
          <a:xfrm>
            <a:off x="2008908" y="1670615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205110" y="3206790"/>
            <a:ext cx="769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재생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970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lang="en-US" altLang="ja-JP" sz="60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5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42867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Q&amp;A/ Thank you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88980" y="192805"/>
            <a:ext cx="2353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기획 배경</a:t>
            </a:r>
            <a:endParaRPr lang="ja-JP" altLang="en-US" sz="36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57200" y="4513999"/>
            <a:ext cx="113410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rgbClr val="E7E6E6">
                    <a:lumMod val="25000"/>
                  </a:srgbClr>
                </a:solidFill>
                <a:latin typeface="맑은 고딕"/>
              </a:rPr>
              <a:t>잦은 </a:t>
            </a:r>
            <a:r>
              <a:rPr lang="ko-KR" altLang="en-US" b="1" dirty="0" err="1">
                <a:solidFill>
                  <a:srgbClr val="E7E6E6">
                    <a:lumMod val="25000"/>
                  </a:srgbClr>
                </a:solidFill>
                <a:latin typeface="맑은 고딕"/>
              </a:rPr>
              <a:t>어린이집</a:t>
            </a:r>
            <a:r>
              <a:rPr lang="ko-KR" altLang="en-US" b="1" dirty="0">
                <a:solidFill>
                  <a:srgbClr val="E7E6E6">
                    <a:lumMod val="25000"/>
                  </a:srgbClr>
                </a:solidFill>
                <a:latin typeface="맑은 고딕"/>
              </a:rPr>
              <a:t> 통학버스 사고 발생 </a:t>
            </a:r>
            <a:endParaRPr lang="en-US" altLang="ko-KR" b="1" dirty="0">
              <a:solidFill>
                <a:srgbClr val="E7E6E6">
                  <a:lumMod val="25000"/>
                </a:srgbClr>
              </a:solidFill>
              <a:latin typeface="맑은 고딕"/>
            </a:endParaRPr>
          </a:p>
          <a:p>
            <a:pPr algn="just"/>
            <a:r>
              <a:rPr lang="en-US" altLang="ja-JP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prstClr val="black"/>
                </a:solidFill>
                <a:latin typeface="맑은 고딕"/>
              </a:rPr>
              <a:t>한여름 더위에 달궈진 차에 갇혀 </a:t>
            </a:r>
            <a:r>
              <a:rPr lang="ko-KR" altLang="ko-KR" dirty="0" smtClean="0">
                <a:solidFill>
                  <a:prstClr val="black"/>
                </a:solidFill>
                <a:latin typeface="맑은 고딕"/>
              </a:rPr>
              <a:t>사망한 </a:t>
            </a:r>
            <a:r>
              <a:rPr lang="ko-KR" altLang="ko-KR" dirty="0">
                <a:solidFill>
                  <a:prstClr val="black"/>
                </a:solidFill>
                <a:latin typeface="맑은 고딕"/>
              </a:rPr>
              <a:t>어린이의 수는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 684</a:t>
            </a:r>
            <a:r>
              <a:rPr lang="ko-KR" altLang="ko-KR" dirty="0" smtClean="0">
                <a:solidFill>
                  <a:prstClr val="black"/>
                </a:solidFill>
                <a:latin typeface="맑은 고딕"/>
              </a:rPr>
              <a:t>명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</a:rPr>
              <a:t> 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맑은 고딕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E7E6E6">
                  <a:lumMod val="25000"/>
                </a:srgbClr>
              </a:solidFill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prstClr val="black"/>
                </a:solidFill>
                <a:latin typeface="맑은 고딕"/>
              </a:rPr>
              <a:t>매년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 30~40</a:t>
            </a:r>
            <a:r>
              <a:rPr lang="ko-KR" altLang="ko-KR" dirty="0">
                <a:solidFill>
                  <a:prstClr val="black"/>
                </a:solidFill>
                <a:latin typeface="맑은 고딕"/>
              </a:rPr>
              <a:t>명의 아이들이 일명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</a:rPr>
              <a:t>'</a:t>
            </a:r>
            <a:r>
              <a:rPr lang="ko-KR" altLang="ko-KR" dirty="0" err="1">
                <a:solidFill>
                  <a:prstClr val="black"/>
                </a:solidFill>
                <a:latin typeface="맑은 고딕"/>
              </a:rPr>
              <a:t>찜통차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' </a:t>
            </a:r>
            <a:r>
              <a:rPr lang="ko-KR" altLang="ko-KR" dirty="0">
                <a:solidFill>
                  <a:prstClr val="black"/>
                </a:solidFill>
                <a:latin typeface="맑은 고딕"/>
              </a:rPr>
              <a:t>사고로 사망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맑은 고딕"/>
            </a:endParaRPr>
          </a:p>
          <a:p>
            <a:pPr algn="just"/>
            <a:endParaRPr lang="en-US" altLang="ja-JP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438150" y="1796841"/>
            <a:ext cx="11341099" cy="2484518"/>
            <a:chOff x="476250" y="1492041"/>
            <a:chExt cx="13180567" cy="2484518"/>
          </a:xfrm>
        </p:grpSpPr>
        <p:sp>
          <p:nvSpPr>
            <p:cNvPr id="17" name="正方形/長方形 16"/>
            <p:cNvSpPr/>
            <p:nvPr/>
          </p:nvSpPr>
          <p:spPr>
            <a:xfrm>
              <a:off x="476250" y="1509327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972050" y="1509327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467850" y="1492041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1" name="Picture 2" descr="\\70.12.115.80\fileserver\할미새사촌\사진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793554"/>
            <a:ext cx="3446044" cy="24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\\70.12.115.80\fileserver\할미새사촌\사진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94" y="1811015"/>
            <a:ext cx="3868370" cy="240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664" y="1814127"/>
            <a:ext cx="3988585" cy="2407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41772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57149" y="1"/>
            <a:ext cx="12192001" cy="6858000"/>
            <a:chOff x="1110342" y="0"/>
            <a:chExt cx="12192001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16286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6244389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prstClr val="white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목</a:t>
            </a:r>
            <a:r>
              <a:rPr lang="ko-KR" altLang="en-US" sz="4800" b="1" dirty="0">
                <a:solidFill>
                  <a:prstClr val="white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표</a:t>
            </a:r>
            <a:endParaRPr lang="ja-JP" altLang="en-US" sz="4800" b="1" dirty="0">
              <a:solidFill>
                <a:prstClr val="white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60947" y="1810905"/>
            <a:ext cx="53420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 smtClean="0">
                <a:solidFill>
                  <a:prstClr val="white"/>
                </a:solidFill>
              </a:rPr>
              <a:t>믿고 </a:t>
            </a:r>
            <a:r>
              <a:rPr lang="ko-KR" altLang="ko-KR" dirty="0">
                <a:solidFill>
                  <a:prstClr val="white"/>
                </a:solidFill>
              </a:rPr>
              <a:t>맡</a:t>
            </a:r>
            <a:r>
              <a:rPr lang="ko-KR" altLang="en-US" dirty="0">
                <a:solidFill>
                  <a:prstClr val="white"/>
                </a:solidFill>
              </a:rPr>
              <a:t>겨야 하는 부모들</a:t>
            </a:r>
            <a:r>
              <a:rPr lang="en-US" altLang="ko-KR" dirty="0">
                <a:solidFill>
                  <a:prstClr val="white"/>
                </a:solidFill>
              </a:rPr>
              <a:t>….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  <a:latin typeface="맑은 고딕"/>
              </a:rPr>
              <a:t>그들의 불안감 해소 방법은</a:t>
            </a:r>
            <a:r>
              <a:rPr lang="en-US" altLang="ko-KR" dirty="0" smtClean="0">
                <a:solidFill>
                  <a:prstClr val="white"/>
                </a:solidFill>
                <a:latin typeface="맑은 고딕"/>
              </a:rPr>
              <a:t>?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  <a:latin typeface="맑은 고딕"/>
              </a:rPr>
              <a:t>보건복지부에서  안전강화 조치발표 </a:t>
            </a:r>
            <a:endParaRPr lang="en-US" altLang="ko-KR" dirty="0" smtClean="0">
              <a:solidFill>
                <a:prstClr val="white"/>
              </a:solidFill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  <a:latin typeface="맑은 고딕"/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  <a:latin typeface="맑은 고딕"/>
              </a:rPr>
              <a:t>운전자</a:t>
            </a:r>
            <a:r>
              <a:rPr lang="en-US" altLang="ko-KR" dirty="0" smtClean="0">
                <a:solidFill>
                  <a:prstClr val="white"/>
                </a:solidFill>
                <a:latin typeface="맑은 고딕"/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  <a:latin typeface="맑은 고딕"/>
              </a:rPr>
              <a:t>인솔교사가 어린이가 내리는 시간을 기록</a:t>
            </a:r>
            <a:r>
              <a:rPr lang="en-US" altLang="ko-KR" dirty="0" smtClean="0">
                <a:solidFill>
                  <a:prstClr val="white"/>
                </a:solidFill>
                <a:latin typeface="맑은 고딕"/>
              </a:rPr>
              <a:t>)</a:t>
            </a:r>
            <a:endParaRPr lang="en-US" altLang="ko-KR" dirty="0">
              <a:solidFill>
                <a:prstClr val="white"/>
              </a:solidFill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 하지</a:t>
            </a:r>
            <a:r>
              <a:rPr lang="ko-KR" altLang="en-US" dirty="0">
                <a:solidFill>
                  <a:prstClr val="white"/>
                </a:solidFill>
              </a:rPr>
              <a:t>만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여전히 사고는 발생 </a:t>
            </a:r>
            <a:endParaRPr lang="en-US" altLang="ko-KR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dirty="0" smtClean="0">
                <a:solidFill>
                  <a:prstClr val="white"/>
                </a:solidFill>
              </a:rPr>
              <a:t>앞으로 </a:t>
            </a:r>
            <a:r>
              <a:rPr lang="ko-KR" altLang="ko-KR" dirty="0">
                <a:solidFill>
                  <a:prstClr val="white"/>
                </a:solidFill>
              </a:rPr>
              <a:t>더 안전강화 조치나 법이 강화될 전망이다</a:t>
            </a:r>
            <a:r>
              <a:rPr lang="en-US" altLang="ko-KR" dirty="0">
                <a:solidFill>
                  <a:prstClr val="white"/>
                </a:solidFill>
              </a:rPr>
              <a:t>. </a:t>
            </a:r>
            <a:r>
              <a:rPr lang="ko-KR" altLang="ko-KR" dirty="0">
                <a:solidFill>
                  <a:prstClr val="white"/>
                </a:solidFill>
              </a:rPr>
              <a:t>그에 따라 최신</a:t>
            </a:r>
            <a:r>
              <a:rPr lang="en-US" altLang="ko-KR" dirty="0">
                <a:solidFill>
                  <a:prstClr val="white"/>
                </a:solidFill>
              </a:rPr>
              <a:t> IT </a:t>
            </a:r>
            <a:r>
              <a:rPr lang="ko-KR" altLang="ko-KR" dirty="0">
                <a:solidFill>
                  <a:prstClr val="white"/>
                </a:solidFill>
              </a:rPr>
              <a:t>기술이 적용된 통합 안전 관제 시스템을 개발해 학부모가 믿고 맡길 수 있는 안전한 환경을 </a:t>
            </a:r>
            <a:r>
              <a:rPr lang="ko-KR" altLang="en-US" dirty="0" smtClean="0">
                <a:solidFill>
                  <a:prstClr val="white"/>
                </a:solidFill>
              </a:rPr>
              <a:t>구</a:t>
            </a:r>
            <a:r>
              <a:rPr lang="ko-KR" altLang="en-US" dirty="0">
                <a:solidFill>
                  <a:prstClr val="white"/>
                </a:solidFill>
              </a:rPr>
              <a:t>축</a:t>
            </a:r>
            <a:endParaRPr lang="ko-KR" altLang="ko-KR" dirty="0">
              <a:solidFill>
                <a:prstClr val="white"/>
              </a:solidFill>
            </a:endParaRPr>
          </a:p>
          <a:p>
            <a:pPr algn="just"/>
            <a:endParaRPr lang="en-US" altLang="ja-JP" dirty="0">
              <a:solidFill>
                <a:prstClr val="white"/>
              </a:solidFill>
            </a:endParaRPr>
          </a:p>
          <a:p>
            <a:pPr algn="just"/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prstClr val="white"/>
                </a:solidFill>
                <a:latin typeface="Century Gothic" panose="020B0502020202020204" pitchFamily="34" charset="0"/>
              </a:rPr>
              <a:t>“</a:t>
            </a:r>
            <a:endParaRPr lang="ja-JP" altLang="en-US" sz="48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2" descr="\\70.12.115.80\fileserver\할미새사촌\캡처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4" y="998622"/>
            <a:ext cx="4626137" cy="486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68500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Ebrima" panose="02000000000000000000" pitchFamily="2" charset="0"/>
                </a:rPr>
                <a:t>현</a:t>
              </a:r>
              <a:r>
                <a:rPr lang="ko-KR" altLang="en-US" sz="40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Ebrima" panose="02000000000000000000" pitchFamily="2" charset="0"/>
                </a:rPr>
                <a:t>황</a:t>
              </a:r>
              <a:endParaRPr kumimoji="1" lang="ja-JP" altLang="en-US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4196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52254" y="205136"/>
            <a:ext cx="875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cs typeface="Ebrima" panose="02000000000000000000" pitchFamily="2" charset="0"/>
              </a:rPr>
              <a:t>경쟁제품 분석 </a:t>
            </a:r>
            <a:r>
              <a:rPr lang="en-US" altLang="ko-KR" sz="3600" b="1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cs typeface="Ebrima" panose="02000000000000000000" pitchFamily="2" charset="0"/>
              </a:rPr>
              <a:t>- SAFE SCHOOL BUS</a:t>
            </a:r>
            <a:endParaRPr lang="ja-JP" altLang="en-US" sz="3600" b="1" spc="30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452736" y="2891202"/>
            <a:ext cx="5397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smtClean="0">
                <a:solidFill>
                  <a:prstClr val="black"/>
                </a:solidFill>
              </a:rPr>
              <a:t>스쿨버스 </a:t>
            </a:r>
            <a:r>
              <a:rPr lang="ko-KR" altLang="ko-KR" dirty="0">
                <a:solidFill>
                  <a:prstClr val="black"/>
                </a:solidFill>
              </a:rPr>
              <a:t>학부모 </a:t>
            </a:r>
            <a:r>
              <a:rPr lang="ko-KR" altLang="ko-KR" dirty="0" smtClean="0">
                <a:solidFill>
                  <a:prstClr val="black"/>
                </a:solidFill>
              </a:rPr>
              <a:t>알림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ko-KR" dirty="0" smtClean="0">
                <a:solidFill>
                  <a:prstClr val="black"/>
                </a:solidFill>
              </a:rPr>
              <a:t>서비스 </a:t>
            </a:r>
            <a:r>
              <a:rPr lang="en-US" altLang="ko-KR" dirty="0" smtClean="0">
                <a:solidFill>
                  <a:prstClr val="black"/>
                </a:solidFill>
              </a:rPr>
              <a:t> APP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ko-KR" dirty="0" smtClean="0">
                <a:solidFill>
                  <a:prstClr val="black"/>
                </a:solidFill>
              </a:rPr>
              <a:t>위치기반의 노선시스템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ko-KR" dirty="0" smtClean="0">
                <a:solidFill>
                  <a:prstClr val="black"/>
                </a:solidFill>
              </a:rPr>
              <a:t>탑승의 유무 선택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ko-KR" dirty="0" smtClean="0">
                <a:solidFill>
                  <a:prstClr val="black"/>
                </a:solidFill>
              </a:rPr>
              <a:t>정거장 </a:t>
            </a:r>
            <a:r>
              <a:rPr lang="ko-KR" altLang="ko-KR" dirty="0">
                <a:solidFill>
                  <a:prstClr val="black"/>
                </a:solidFill>
              </a:rPr>
              <a:t>알림 서비스를 </a:t>
            </a:r>
            <a:r>
              <a:rPr lang="ko-KR" altLang="ko-KR" dirty="0" smtClean="0">
                <a:solidFill>
                  <a:prstClr val="black"/>
                </a:solidFill>
              </a:rPr>
              <a:t>이용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- </a:t>
            </a:r>
            <a:r>
              <a:rPr lang="ko-KR" altLang="ko-KR" dirty="0" smtClean="0">
                <a:solidFill>
                  <a:prstClr val="black"/>
                </a:solidFill>
              </a:rPr>
              <a:t> </a:t>
            </a:r>
            <a:r>
              <a:rPr lang="ko-KR" altLang="ko-KR" dirty="0">
                <a:solidFill>
                  <a:prstClr val="black"/>
                </a:solidFill>
              </a:rPr>
              <a:t>몇 정거장 전인지를 알 수 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ko-KR" dirty="0">
              <a:solidFill>
                <a:prstClr val="black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367461" y="1968500"/>
            <a:ext cx="4317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SAFE SCHOOL BUS</a:t>
            </a:r>
            <a:endParaRPr lang="ja-JP" altLang="en-US" sz="32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내용 개체 틀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1255822"/>
            <a:ext cx="2525128" cy="4844190"/>
          </a:xfrm>
          <a:prstGeom prst="rect">
            <a:avLst/>
          </a:prstGeom>
        </p:spPr>
      </p:pic>
      <p:pic>
        <p:nvPicPr>
          <p:cNvPr id="26" name="그림 25"/>
          <p:cNvPicPr/>
          <p:nvPr/>
        </p:nvPicPr>
        <p:blipFill>
          <a:blip r:embed="rId3"/>
          <a:stretch>
            <a:fillRect/>
          </a:stretch>
        </p:blipFill>
        <p:spPr>
          <a:xfrm>
            <a:off x="3460802" y="1258090"/>
            <a:ext cx="2635198" cy="48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7251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11953" y="180923"/>
            <a:ext cx="338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cs typeface="Ebrima" panose="02000000000000000000" pitchFamily="2" charset="0"/>
              </a:rPr>
              <a:t>경쟁제품 분석</a:t>
            </a:r>
            <a:endParaRPr lang="ja-JP" altLang="en-US" sz="3600" b="1" spc="30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452736" y="2891202"/>
            <a:ext cx="5397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smtClean="0">
                <a:solidFill>
                  <a:prstClr val="black"/>
                </a:solidFill>
              </a:rPr>
              <a:t>스쿨버스 </a:t>
            </a:r>
            <a:r>
              <a:rPr lang="ko-KR" altLang="ko-KR" dirty="0">
                <a:solidFill>
                  <a:prstClr val="black"/>
                </a:solidFill>
              </a:rPr>
              <a:t>학부모 </a:t>
            </a:r>
            <a:r>
              <a:rPr lang="ko-KR" altLang="ko-KR" dirty="0" smtClean="0">
                <a:solidFill>
                  <a:prstClr val="black"/>
                </a:solidFill>
              </a:rPr>
              <a:t>알림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ko-KR" dirty="0" smtClean="0">
                <a:solidFill>
                  <a:prstClr val="black"/>
                </a:solidFill>
              </a:rPr>
              <a:t>서비스 </a:t>
            </a:r>
            <a:r>
              <a:rPr lang="en-US" altLang="ko-KR" dirty="0" smtClean="0">
                <a:solidFill>
                  <a:prstClr val="black"/>
                </a:solidFill>
              </a:rPr>
              <a:t> APP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ko-KR" dirty="0">
                <a:solidFill>
                  <a:prstClr val="black"/>
                </a:solidFill>
              </a:rPr>
              <a:t>위치기반의 노선시스템 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ko-KR" dirty="0">
                <a:solidFill>
                  <a:prstClr val="black"/>
                </a:solidFill>
              </a:rPr>
              <a:t>탑승의 유무 선택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ko-KR" dirty="0">
                <a:solidFill>
                  <a:prstClr val="black"/>
                </a:solidFill>
              </a:rPr>
              <a:t>정거장 알림 서비스를 이용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- </a:t>
            </a:r>
            <a:r>
              <a:rPr lang="ko-KR" altLang="ko-KR" dirty="0">
                <a:solidFill>
                  <a:prstClr val="black"/>
                </a:solidFill>
              </a:rPr>
              <a:t> 몇 정거장 전인지를 알 수 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538954" y="198788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spc="3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믿고타</a:t>
            </a:r>
            <a:r>
              <a:rPr lang="ko-KR" altLang="en-US" sz="3200" b="1" spc="3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요</a:t>
            </a:r>
            <a:endParaRPr lang="ja-JP" altLang="en-US" sz="32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내용 개체 틀 4" descr="https://lh3.googleusercontent.com/QPvB5lkcWBneXgYY17PG9Euu67UyysKw92uaTib2mLDpf9CTrFHGFy9S0HTg6BSZ1U50whdVXncbfBNI8BUv4juM3hKo9ULEbmlu009J6SLoPZw9DvL39H5qG1199ONgcjEdkJAOhxm2EjCyxw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9" y="1348635"/>
            <a:ext cx="3985048" cy="4747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73748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1002</Words>
  <Application>Microsoft Office PowerPoint</Application>
  <PresentationFormat>사용자 지정</PresentationFormat>
  <Paragraphs>318</Paragraphs>
  <Slides>46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Office テーマ</vt:lpstr>
      <vt:lpstr>1_Office テーマ</vt:lpstr>
      <vt:lpstr>2_Office テーマ</vt:lpstr>
      <vt:lpstr>4_Office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Car  infotainment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student</cp:lastModifiedBy>
  <cp:revision>36</cp:revision>
  <dcterms:created xsi:type="dcterms:W3CDTF">2018-08-02T00:16:13Z</dcterms:created>
  <dcterms:modified xsi:type="dcterms:W3CDTF">2019-10-17T08:43:44Z</dcterms:modified>
</cp:coreProperties>
</file>